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1" r:id="rId4"/>
    <p:sldId id="260" r:id="rId5"/>
    <p:sldId id="263" r:id="rId6"/>
    <p:sldId id="266" r:id="rId7"/>
    <p:sldId id="268" r:id="rId8"/>
    <p:sldId id="267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FFCC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2C310-9899-430A-9E7C-ECD6EAD80110}" v="17" dt="2021-06-30T09:48:05.154"/>
    <p1510:client id="{625CA1F8-7E3C-2768-EC2A-2D6832D8FC8F}" v="50" dt="2021-06-30T10:30:02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261" autoAdjust="0"/>
  </p:normalViewPr>
  <p:slideViewPr>
    <p:cSldViewPr>
      <p:cViewPr>
        <p:scale>
          <a:sx n="200" d="100"/>
          <a:sy n="200" d="100"/>
        </p:scale>
        <p:origin x="144" y="-4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C5272-2728-49C7-A758-6ABA1BADDD34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B830A-086E-4B12-BCAB-5B423358B2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3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18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8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05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38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7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34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84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11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6B2EE-7A94-4715-8286-2F4EB987EE81}" type="datetimeFigureOut">
              <a:rPr lang="en-GB" smtClean="0"/>
              <a:pPr/>
              <a:t>30/06/2021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74A49-EF3F-49B1-B0C7-C5761C1EEB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Qhttps:/forms.office.com/r/EAtQwwP9s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t.com/@laurajamesBCS/ThreeTurtles" TargetMode="External"/><Relationship Id="rId2" Type="http://schemas.openxmlformats.org/officeDocument/2006/relationships/hyperlink" Target="https://repl.it/@laurajamesBCS/ThreeTurtl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l.it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it.com/@laurajamesBCS/KnightsVsDragons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.it/@laurajamesBCS/KnightsVsDragon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lit.com/@laurajamesBCS/KnightsVsDragon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lyon.com/blyon-cdn/20150711.coords_1000x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675456"/>
            <a:ext cx="9204772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9323" y="116632"/>
            <a:ext cx="56248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Level</a:t>
            </a:r>
          </a:p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Computer Science </a:t>
            </a: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" y="5157192"/>
            <a:ext cx="1800200" cy="115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3705" y="6446577"/>
            <a:ext cx="6414773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GB" sz="1600" dirty="0">
                <a:solidFill>
                  <a:srgbClr val="FF0000"/>
                </a:solidFill>
                <a:hlinkClick r:id="rId4"/>
              </a:rPr>
              <a:t>Pre</a:t>
            </a:r>
            <a:r>
              <a:rPr lang="en-GB" sz="16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course Questionnaire:https://forms.office.com/r/EAtQwwP9sW</a:t>
            </a:r>
          </a:p>
          <a:p>
            <a:pPr algn="r"/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6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994" y="0"/>
            <a:ext cx="9163028" cy="83671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GB" sz="4000" dirty="0"/>
              <a:t>What is Object Oriented Programming?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1895"/>
            <a:ext cx="6876256" cy="5766105"/>
          </a:xfrm>
        </p:spPr>
        <p:txBody>
          <a:bodyPr>
            <a:normAutofit/>
          </a:bodyPr>
          <a:lstStyle/>
          <a:p>
            <a:r>
              <a:rPr lang="en-GB" dirty="0"/>
              <a:t>So far you have used </a:t>
            </a:r>
            <a:r>
              <a:rPr lang="en-GB" b="1" dirty="0"/>
              <a:t>Procedural Programming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Object Oriented Programming (OOP) </a:t>
            </a:r>
            <a:r>
              <a:rPr lang="en-GB" dirty="0"/>
              <a:t>imitates real life more by developing the concept of </a:t>
            </a:r>
            <a:r>
              <a:rPr lang="en-GB" b="1" dirty="0"/>
              <a:t>objects</a:t>
            </a:r>
          </a:p>
        </p:txBody>
      </p:sp>
      <p:pic>
        <p:nvPicPr>
          <p:cNvPr id="8" name="Picture 2" descr="H:\Behaviour Workflow 2 - Page 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067944" cy="25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1772816"/>
            <a:ext cx="4126801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WHILE lesson in progress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IF pupil is disruptive then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IF pupil name on board and name has tick then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	send to work room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ELSE IF pupil name on board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	add tick to name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	issue written warning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ELSE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	add name to board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	issue verbal warning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	END IF</a:t>
            </a:r>
          </a:p>
          <a:p>
            <a:pPr lvl="1">
              <a:tabLst>
                <a:tab pos="182563" algn="l"/>
                <a:tab pos="452438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END IF</a:t>
            </a:r>
          </a:p>
          <a:p>
            <a:pPr marL="0" lvl="1">
              <a:tabLst>
                <a:tab pos="0" algn="l"/>
                <a:tab pos="182563" algn="l"/>
              </a:tabLst>
            </a:pPr>
            <a:r>
              <a:rPr lang="en-GB" sz="1100" dirty="0">
                <a:latin typeface="Courier New" pitchFamily="49" charset="0"/>
                <a:cs typeface="Courier New" pitchFamily="49" charset="0"/>
              </a:rPr>
              <a:t>END WHILE</a:t>
            </a:r>
          </a:p>
        </p:txBody>
      </p:sp>
      <p:pic>
        <p:nvPicPr>
          <p:cNvPr id="7" name="Picture 2" descr="http://jokemonk.com/media/oop_admin012715q3w3t.jpg">
            <a:extLst>
              <a:ext uri="{FF2B5EF4-FFF2-40B4-BE49-F238E27FC236}">
                <a16:creationId xmlns:a16="http://schemas.microsoft.com/office/drawing/2014/main" id="{447EC66B-B294-4DF7-AAE4-6DE1C65C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61494"/>
            <a:ext cx="3789686" cy="139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6605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994" y="0"/>
            <a:ext cx="9163028" cy="836712"/>
          </a:xfrm>
          <a:solidFill>
            <a:srgbClr val="00B0F0"/>
          </a:solidFill>
        </p:spPr>
        <p:txBody>
          <a:bodyPr/>
          <a:lstStyle/>
          <a:p>
            <a:r>
              <a:rPr lang="en-GB" dirty="0"/>
              <a:t>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5058"/>
            <a:ext cx="5580112" cy="449734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Objects are used as a way of expressing a real world entity in programming form</a:t>
            </a:r>
          </a:p>
          <a:p>
            <a:pPr lvl="1"/>
            <a:r>
              <a:rPr lang="en-GB" sz="2400" dirty="0"/>
              <a:t>think of them as a "super variable" with added functions </a:t>
            </a:r>
          </a:p>
          <a:p>
            <a:pPr lvl="1"/>
            <a:r>
              <a:rPr lang="en-GB" sz="2400" dirty="0"/>
              <a:t>makes them easier to understand by other programmers</a:t>
            </a:r>
          </a:p>
          <a:p>
            <a:pPr lvl="1"/>
            <a:r>
              <a:rPr lang="en-GB" sz="2400" dirty="0"/>
              <a:t>contain </a:t>
            </a:r>
            <a:r>
              <a:rPr lang="en-GB" sz="2400" b="1" dirty="0"/>
              <a:t>properties</a:t>
            </a:r>
            <a:r>
              <a:rPr lang="en-GB" sz="2400" dirty="0"/>
              <a:t> (data </a:t>
            </a:r>
            <a:r>
              <a:rPr lang="en-GB" sz="2400" b="1" dirty="0"/>
              <a:t>about</a:t>
            </a:r>
            <a:r>
              <a:rPr lang="en-GB" sz="2400" dirty="0"/>
              <a:t> the object)</a:t>
            </a:r>
          </a:p>
          <a:p>
            <a:pPr lvl="1"/>
            <a:r>
              <a:rPr lang="en-GB" sz="2400" dirty="0"/>
              <a:t>and </a:t>
            </a:r>
            <a:r>
              <a:rPr lang="en-GB" sz="2400" b="1" dirty="0"/>
              <a:t>methods</a:t>
            </a:r>
            <a:r>
              <a:rPr lang="en-GB" sz="2400" dirty="0"/>
              <a:t> (actions the object can </a:t>
            </a:r>
            <a:r>
              <a:rPr lang="en-GB" sz="2400" b="1" dirty="0"/>
              <a:t>do</a:t>
            </a:r>
            <a:r>
              <a:rPr lang="en-GB" sz="2400" dirty="0"/>
              <a:t>)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5780" t="17698" r="28989"/>
          <a:stretch>
            <a:fillRect/>
          </a:stretch>
        </p:blipFill>
        <p:spPr bwMode="auto">
          <a:xfrm>
            <a:off x="5611106" y="4223493"/>
            <a:ext cx="3520928" cy="248718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89410" y="5288284"/>
            <a:ext cx="3312368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Think of other Properties of a car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89410" y="5863580"/>
            <a:ext cx="3312368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Think of other Methods of a car</a:t>
            </a:r>
          </a:p>
        </p:txBody>
      </p:sp>
      <p:pic>
        <p:nvPicPr>
          <p:cNvPr id="8" name="Picture 2" descr="Image result for what is object oriented programming">
            <a:extLst>
              <a:ext uri="{FF2B5EF4-FFF2-40B4-BE49-F238E27FC236}">
                <a16:creationId xmlns:a16="http://schemas.microsoft.com/office/drawing/2014/main" id="{D4A03567-AE80-4796-926C-119EB063D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3863" y="1637674"/>
            <a:ext cx="2448982" cy="1712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723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Classes &amp;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3168352" cy="46531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Once created, each </a:t>
            </a:r>
            <a:r>
              <a:rPr lang="en-GB" b="1" dirty="0"/>
              <a:t>object</a:t>
            </a:r>
            <a:r>
              <a:rPr lang="en-GB" dirty="0"/>
              <a:t> is separate from each other.</a:t>
            </a:r>
          </a:p>
          <a:p>
            <a:pPr marL="273050" indent="-273050">
              <a:buFontTx/>
              <a:buChar char="-"/>
            </a:pPr>
            <a:r>
              <a:rPr lang="en-GB" sz="2600" dirty="0"/>
              <a:t>they are </a:t>
            </a:r>
            <a:r>
              <a:rPr lang="en-GB" sz="2600" i="1" dirty="0"/>
              <a:t>similar</a:t>
            </a:r>
            <a:r>
              <a:rPr lang="en-GB" sz="2600" dirty="0"/>
              <a:t> but behave separately and have different properties (alive/ dead /colour / name)</a:t>
            </a:r>
          </a:p>
          <a:p>
            <a:pPr marL="273050" indent="-273050">
              <a:buFontTx/>
              <a:buChar char="-"/>
            </a:pPr>
            <a:r>
              <a:rPr lang="en-GB" sz="2600" dirty="0"/>
              <a:t>imagine enemies in a computer games!</a:t>
            </a:r>
          </a:p>
          <a:p>
            <a:pPr marL="0" indent="0">
              <a:buNone/>
            </a:pPr>
            <a:endParaRPr lang="en-GB" b="1" dirty="0"/>
          </a:p>
          <a:p>
            <a:pPr marL="971550" lvl="1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pic>
        <p:nvPicPr>
          <p:cNvPr id="12" name="Picture 11" descr="zombie-clas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700" y="1772816"/>
            <a:ext cx="5448300" cy="4048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8072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Classes are the </a:t>
            </a:r>
            <a:r>
              <a:rPr lang="en-GB" sz="3600" b="1" dirty="0">
                <a:solidFill>
                  <a:srgbClr val="0070C0"/>
                </a:solidFill>
              </a:rPr>
              <a:t>blueprints</a:t>
            </a:r>
            <a:r>
              <a:rPr lang="en-GB" sz="3600" dirty="0">
                <a:solidFill>
                  <a:srgbClr val="0070C0"/>
                </a:solidFill>
              </a:rPr>
              <a:t> for creating objects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165304"/>
            <a:ext cx="8928992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damsky SF" pitchFamily="2" charset="0"/>
              </a:rPr>
              <a:t>What properties &amp; methods might a </a:t>
            </a:r>
            <a:r>
              <a:rPr lang="en-GB" dirty="0">
                <a:solidFill>
                  <a:srgbClr val="FFFF00"/>
                </a:solidFill>
                <a:latin typeface="Adamsky SF" pitchFamily="2" charset="0"/>
              </a:rPr>
              <a:t>Zombie</a:t>
            </a:r>
            <a:r>
              <a:rPr lang="en-GB" dirty="0">
                <a:latin typeface="Adamsky SF" pitchFamily="2" charset="0"/>
              </a:rPr>
              <a:t> class have in Plants </a:t>
            </a:r>
            <a:r>
              <a:rPr lang="en-GB" dirty="0" err="1">
                <a:latin typeface="Adamsky SF" pitchFamily="2" charset="0"/>
              </a:rPr>
              <a:t>vs</a:t>
            </a:r>
            <a:r>
              <a:rPr lang="en-GB" dirty="0">
                <a:latin typeface="Adamsky SF" pitchFamily="2" charset="0"/>
              </a:rPr>
              <a:t> Zombies?</a:t>
            </a:r>
          </a:p>
        </p:txBody>
      </p:sp>
      <p:sp>
        <p:nvSpPr>
          <p:cNvPr id="6" name="Circular Arrow 5"/>
          <p:cNvSpPr/>
          <p:nvPr/>
        </p:nvSpPr>
        <p:spPr>
          <a:xfrm flipV="1">
            <a:off x="3300195" y="4653136"/>
            <a:ext cx="1152128" cy="151216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810638"/>
              <a:gd name="adj5" fmla="val 125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9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Example with Turtles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39" y="6065912"/>
            <a:ext cx="8229600" cy="792088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/>
              <a:t>Now try adding your own Turtle object to create a pattern</a:t>
            </a:r>
            <a:endParaRPr lang="en-GB" sz="2800" dirty="0">
              <a:hlinkClick r:id="rId2"/>
            </a:endParaRPr>
          </a:p>
          <a:p>
            <a:r>
              <a:rPr lang="en-GB" sz="2800" dirty="0">
                <a:hlinkClick r:id="rId3"/>
              </a:rPr>
              <a:t>https://replit.com/@laurajamesBCS/ThreeTurtles</a:t>
            </a:r>
            <a:r>
              <a:rPr lang="en-GB" sz="28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/>
          <a:stretch/>
        </p:blipFill>
        <p:spPr bwMode="auto">
          <a:xfrm>
            <a:off x="1" y="1362579"/>
            <a:ext cx="7524328" cy="435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92881"/>
            <a:ext cx="39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Turtle class already exists in Python</a:t>
            </a:r>
          </a:p>
        </p:txBody>
      </p:sp>
      <p:sp>
        <p:nvSpPr>
          <p:cNvPr id="5" name="Rectangle 4"/>
          <p:cNvSpPr/>
          <p:nvPr/>
        </p:nvSpPr>
        <p:spPr>
          <a:xfrm rot="419397">
            <a:off x="4778106" y="1156219"/>
            <a:ext cx="4159869" cy="1744119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/>
              <a:t>What are the names of the 3 objects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/>
              <a:t>Can you name a property of a Turtle class?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/>
              <a:t>Can you name a method of a Turtle class?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1600" b="1" dirty="0"/>
              <a:t>Why does one Turtle go diagonally?</a:t>
            </a:r>
          </a:p>
        </p:txBody>
      </p:sp>
      <p:sp>
        <p:nvSpPr>
          <p:cNvPr id="6" name="TextBox 5"/>
          <p:cNvSpPr txBox="1"/>
          <p:nvPr/>
        </p:nvSpPr>
        <p:spPr>
          <a:xfrm rot="21270697">
            <a:off x="6302090" y="4958334"/>
            <a:ext cx="2724784" cy="738664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>
                <a:solidFill>
                  <a:srgbClr val="00B0F0"/>
                </a:solidFill>
              </a:rPr>
              <a:t>We like </a:t>
            </a:r>
            <a:r>
              <a:rPr lang="en-GB" sz="1400" b="1" dirty="0">
                <a:solidFill>
                  <a:srgbClr val="00B0F0"/>
                </a:solidFill>
                <a:hlinkClick r:id="rId5"/>
              </a:rPr>
              <a:t>https://replit.com/</a:t>
            </a:r>
            <a:r>
              <a:rPr lang="en-GB" sz="1400" b="1" dirty="0">
                <a:solidFill>
                  <a:srgbClr val="00B0F0"/>
                </a:solidFill>
              </a:rPr>
              <a:t> as its an online IDE for most programming languages</a:t>
            </a:r>
          </a:p>
        </p:txBody>
      </p:sp>
    </p:spTree>
    <p:extLst>
      <p:ext uri="{BB962C8B-B14F-4D97-AF65-F5344CB8AC3E}">
        <p14:creationId xmlns:p14="http://schemas.microsoft.com/office/powerpoint/2010/main" val="50019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4" y="1052736"/>
            <a:ext cx="67966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83568" y="3068960"/>
            <a:ext cx="4097491" cy="2880320"/>
            <a:chOff x="1489798" y="3483802"/>
            <a:chExt cx="4097491" cy="2880320"/>
          </a:xfrm>
        </p:grpSpPr>
        <p:sp>
          <p:nvSpPr>
            <p:cNvPr id="10" name="Rectangle 9"/>
            <p:cNvSpPr/>
            <p:nvPr/>
          </p:nvSpPr>
          <p:spPr>
            <a:xfrm>
              <a:off x="1489798" y="3483802"/>
              <a:ext cx="2959075" cy="288032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4448873" y="4923962"/>
              <a:ext cx="1138416" cy="504056"/>
            </a:xfrm>
            <a:prstGeom prst="lef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methods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1785" y="1412776"/>
            <a:ext cx="7489048" cy="4608512"/>
            <a:chOff x="467328" y="1412776"/>
            <a:chExt cx="7489048" cy="4608512"/>
          </a:xfrm>
        </p:grpSpPr>
        <p:sp>
          <p:nvSpPr>
            <p:cNvPr id="8" name="Rectangle 7"/>
            <p:cNvSpPr/>
            <p:nvPr/>
          </p:nvSpPr>
          <p:spPr>
            <a:xfrm>
              <a:off x="467328" y="1412776"/>
              <a:ext cx="6350631" cy="4608512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eft Arrow 4"/>
            <p:cNvSpPr/>
            <p:nvPr/>
          </p:nvSpPr>
          <p:spPr>
            <a:xfrm>
              <a:off x="6817960" y="5229200"/>
              <a:ext cx="1138416" cy="504056"/>
            </a:xfrm>
            <a:prstGeom prst="lef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class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F0"/>
          </a:solidFill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Building your own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8" y="6093296"/>
            <a:ext cx="8229600" cy="675456"/>
          </a:xfrm>
        </p:spPr>
        <p:txBody>
          <a:bodyPr>
            <a:normAutofit fontScale="77500" lnSpcReduction="20000"/>
          </a:bodyPr>
          <a:lstStyle/>
          <a:p>
            <a:r>
              <a:rPr lang="en-GB" b="1" i="1" dirty="0">
                <a:hlinkClick r:id="rId3"/>
              </a:rPr>
              <a:t>https://replit.com/@laurajamesBCS/KnightsVsDragons</a:t>
            </a:r>
            <a:endParaRPr lang="en-GB" b="1" i="1" dirty="0"/>
          </a:p>
          <a:p>
            <a:endParaRPr lang="en-GB" b="1" i="1" dirty="0"/>
          </a:p>
        </p:txBody>
      </p:sp>
      <p:pic>
        <p:nvPicPr>
          <p:cNvPr id="2052" name="Picture 4" descr="Image result for DRago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63" y="2808523"/>
            <a:ext cx="19526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83568" y="1628800"/>
            <a:ext cx="7490817" cy="1296144"/>
            <a:chOff x="683568" y="1628800"/>
            <a:chExt cx="7490817" cy="1296144"/>
          </a:xfrm>
        </p:grpSpPr>
        <p:sp>
          <p:nvSpPr>
            <p:cNvPr id="4" name="Rectangle 3"/>
            <p:cNvSpPr/>
            <p:nvPr/>
          </p:nvSpPr>
          <p:spPr>
            <a:xfrm>
              <a:off x="683568" y="1628800"/>
              <a:ext cx="5904656" cy="1296144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Left Arrow 12"/>
            <p:cNvSpPr/>
            <p:nvPr/>
          </p:nvSpPr>
          <p:spPr>
            <a:xfrm>
              <a:off x="6628865" y="2024844"/>
              <a:ext cx="1545520" cy="504056"/>
            </a:xfrm>
            <a:prstGeom prst="lef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constructor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1265" y="1863849"/>
            <a:ext cx="4392487" cy="826046"/>
            <a:chOff x="827584" y="1810866"/>
            <a:chExt cx="4392487" cy="826046"/>
          </a:xfrm>
        </p:grpSpPr>
        <p:sp>
          <p:nvSpPr>
            <p:cNvPr id="9" name="Rectangle 8"/>
            <p:cNvSpPr/>
            <p:nvPr/>
          </p:nvSpPr>
          <p:spPr>
            <a:xfrm>
              <a:off x="827584" y="1810866"/>
              <a:ext cx="2592073" cy="826046"/>
            </a:xfrm>
            <a:prstGeom prst="rect">
              <a:avLst/>
            </a:prstGeom>
            <a:noFill/>
            <a:ln>
              <a:solidFill>
                <a:srgbClr val="FF66CC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3446940" y="1971861"/>
              <a:ext cx="1773131" cy="504056"/>
            </a:xfrm>
            <a:prstGeom prst="leftArrow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/>
                <a:t>properties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01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GB" dirty="0"/>
              <a:t>Task: Create an object ... and a new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8072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You've created a new Class but how do you create an object from it?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6165304"/>
            <a:ext cx="8928992" cy="50405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damsky SF" pitchFamily="2" charset="0"/>
              </a:rPr>
              <a:t>Creating an object from a class is called </a:t>
            </a:r>
            <a:r>
              <a:rPr lang="en-GB" sz="2800" dirty="0">
                <a:solidFill>
                  <a:srgbClr val="FF0000"/>
                </a:solidFill>
                <a:latin typeface="Adamsky SF" pitchFamily="2" charset="0"/>
              </a:rPr>
              <a:t>instantiation</a:t>
            </a:r>
            <a:endParaRPr lang="en-GB" dirty="0">
              <a:solidFill>
                <a:srgbClr val="FF0000"/>
              </a:solidFill>
              <a:latin typeface="Adamsky SF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90" y="3284984"/>
            <a:ext cx="3932934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1" y="3284984"/>
            <a:ext cx="4195181" cy="82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5" y="4737275"/>
            <a:ext cx="39147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32500"/>
            <a:ext cx="41338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873206" y="346751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3994390" y="4811282"/>
            <a:ext cx="549721" cy="897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59632" y="2564904"/>
            <a:ext cx="2304256" cy="85885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Python code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85663" y="2506423"/>
            <a:ext cx="2304256" cy="49077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459022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FF00"/>
          </a:solidFill>
        </p:spPr>
        <p:txBody>
          <a:bodyPr/>
          <a:lstStyle/>
          <a:p>
            <a:r>
              <a:rPr lang="en-GB" dirty="0"/>
              <a:t>Creating an object from your new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980728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Use the skeleton code provided 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562" y="1627059"/>
            <a:ext cx="3932934" cy="753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4450" y="1700808"/>
            <a:ext cx="8522006" cy="4752528"/>
          </a:xfrm>
        </p:spPr>
        <p:txBody>
          <a:bodyPr>
            <a:normAutofit fontScale="77500" lnSpcReduction="20000"/>
          </a:bodyPr>
          <a:lstStyle/>
          <a:p>
            <a:endParaRPr lang="en-GB" dirty="0">
              <a:hlinkClick r:id="rId3"/>
            </a:endParaRPr>
          </a:p>
          <a:p>
            <a:r>
              <a:rPr lang="en-GB" dirty="0"/>
              <a:t>Create your own </a:t>
            </a:r>
            <a:r>
              <a:rPr lang="en-GB" b="1" dirty="0"/>
              <a:t>Dragon</a:t>
            </a:r>
            <a:r>
              <a:rPr lang="en-GB" dirty="0"/>
              <a:t> object</a:t>
            </a:r>
          </a:p>
          <a:p>
            <a:pPr lvl="1"/>
            <a:r>
              <a:rPr lang="en-GB" dirty="0"/>
              <a:t>Test it by running the code a few times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r>
              <a:rPr lang="en-GB" dirty="0"/>
              <a:t>Try running the fly() method followed by the </a:t>
            </a:r>
            <a:r>
              <a:rPr lang="en-GB" dirty="0" err="1"/>
              <a:t>getPosition</a:t>
            </a:r>
            <a:r>
              <a:rPr lang="en-GB" dirty="0"/>
              <a:t>() method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Extension</a:t>
            </a:r>
          </a:p>
          <a:p>
            <a:pPr lvl="1"/>
            <a:r>
              <a:rPr lang="en-GB" dirty="0"/>
              <a:t>Try to make your own class – e.g. Knight -</a:t>
            </a:r>
          </a:p>
          <a:p>
            <a:pPr lvl="1"/>
            <a:r>
              <a:rPr lang="en-GB" dirty="0"/>
              <a:t>Can you make the Knight have a method called fight(dragon)?</a:t>
            </a:r>
          </a:p>
          <a:p>
            <a:pPr lvl="1"/>
            <a:endParaRPr lang="en-GB" dirty="0"/>
          </a:p>
          <a:p>
            <a:r>
              <a:rPr lang="en-GB" b="1" i="1" dirty="0">
                <a:hlinkClick r:id="rId4"/>
              </a:rPr>
              <a:t>https://replit.com/@laurajamesBCS/KnightsVsDragons</a:t>
            </a:r>
            <a:endParaRPr lang="en-GB" b="1" i="1" dirty="0"/>
          </a:p>
          <a:p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96235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4108-AF81-47F6-BB6D-A49FD114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Importing a class from another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E91D9-DCAD-45E9-9A6C-31B26484B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from Knight import </a:t>
            </a:r>
            <a:r>
              <a:rPr lang="en-GB" dirty="0">
                <a:highlight>
                  <a:srgbClr val="FFFF00"/>
                </a:highlight>
              </a:rPr>
              <a:t>Knight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DAEA7-D713-49EA-9A0F-461104A0F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3284984"/>
            <a:ext cx="8181975" cy="26384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90D0E1-A447-4F4B-AF47-AFABDB37E76A}"/>
              </a:ext>
            </a:extLst>
          </p:cNvPr>
          <p:cNvCxnSpPr/>
          <p:nvPr/>
        </p:nvCxnSpPr>
        <p:spPr>
          <a:xfrm flipH="1">
            <a:off x="2051720" y="2060848"/>
            <a:ext cx="360040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644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402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What is Object Oriented Programming?</vt:lpstr>
      <vt:lpstr>Objects</vt:lpstr>
      <vt:lpstr>Classes &amp; Objects</vt:lpstr>
      <vt:lpstr>Example with Turtles</vt:lpstr>
      <vt:lpstr>Building your own classes</vt:lpstr>
      <vt:lpstr>Task: Create an object ... and a new class</vt:lpstr>
      <vt:lpstr>Creating an object from your new Class</vt:lpstr>
      <vt:lpstr>Importing a class from another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Taster Lesson</dc:title>
  <dc:subject>6th form taster lesson</dc:subject>
  <dc:creator>Laura James</dc:creator>
  <cp:keywords>Open morning</cp:keywords>
  <dc:description>last presented june 21</dc:description>
  <cp:lastModifiedBy>Mrs L James</cp:lastModifiedBy>
  <cp:revision>35</cp:revision>
  <dcterms:created xsi:type="dcterms:W3CDTF">2017-06-26T09:47:01Z</dcterms:created>
  <dcterms:modified xsi:type="dcterms:W3CDTF">2021-06-30T10:54:03Z</dcterms:modified>
  <cp:category>OOP</cp:category>
  <cp:contentStatus>OOP</cp:contentStatus>
</cp:coreProperties>
</file>