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3" r:id="rId6"/>
    <p:sldId id="260" r:id="rId7"/>
    <p:sldId id="261" r:id="rId8"/>
    <p:sldId id="262" r:id="rId9"/>
    <p:sldId id="265" r:id="rId10"/>
    <p:sldId id="264" r:id="rId11"/>
    <p:sldId id="269" r:id="rId12"/>
    <p:sldId id="270" r:id="rId13"/>
    <p:sldId id="271" r:id="rId14"/>
    <p:sldId id="272" r:id="rId15"/>
    <p:sldId id="273" r:id="rId16"/>
    <p:sldId id="274" r:id="rId17"/>
  </p:sldIdLst>
  <p:sldSz cx="6858000" cy="9906000" type="A4"/>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showGuides="1">
      <p:cViewPr varScale="1">
        <p:scale>
          <a:sx n="14" d="100"/>
          <a:sy n="14" d="100"/>
        </p:scale>
        <p:origin x="3276" y="5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1D32B64-E65A-4443-8FF4-90444460590F}" type="datetimeFigureOut">
              <a:rPr lang="en-GB" smtClean="0"/>
              <a:t>30/06/2021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8AA798-3E75-4E19-AA24-D7928FD2B706}" type="slidenum">
              <a:rPr lang="en-GB" smtClean="0"/>
              <a:t>‹#›</a:t>
            </a:fld>
            <a:endParaRPr lang="en-GB"/>
          </a:p>
        </p:txBody>
      </p:sp>
    </p:spTree>
    <p:extLst>
      <p:ext uri="{BB962C8B-B14F-4D97-AF65-F5344CB8AC3E}">
        <p14:creationId xmlns:p14="http://schemas.microsoft.com/office/powerpoint/2010/main" val="3115593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D32B64-E65A-4443-8FF4-90444460590F}" type="datetimeFigureOut">
              <a:rPr lang="en-GB" smtClean="0"/>
              <a:t>30/06/2021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8AA798-3E75-4E19-AA24-D7928FD2B706}" type="slidenum">
              <a:rPr lang="en-GB" smtClean="0"/>
              <a:t>‹#›</a:t>
            </a:fld>
            <a:endParaRPr lang="en-GB"/>
          </a:p>
        </p:txBody>
      </p:sp>
    </p:spTree>
    <p:extLst>
      <p:ext uri="{BB962C8B-B14F-4D97-AF65-F5344CB8AC3E}">
        <p14:creationId xmlns:p14="http://schemas.microsoft.com/office/powerpoint/2010/main" val="3036921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D32B64-E65A-4443-8FF4-90444460590F}" type="datetimeFigureOut">
              <a:rPr lang="en-GB" smtClean="0"/>
              <a:t>30/06/2021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8AA798-3E75-4E19-AA24-D7928FD2B706}" type="slidenum">
              <a:rPr lang="en-GB" smtClean="0"/>
              <a:t>‹#›</a:t>
            </a:fld>
            <a:endParaRPr lang="en-GB"/>
          </a:p>
        </p:txBody>
      </p:sp>
    </p:spTree>
    <p:extLst>
      <p:ext uri="{BB962C8B-B14F-4D97-AF65-F5344CB8AC3E}">
        <p14:creationId xmlns:p14="http://schemas.microsoft.com/office/powerpoint/2010/main" val="1016332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D32B64-E65A-4443-8FF4-90444460590F}" type="datetimeFigureOut">
              <a:rPr lang="en-GB" smtClean="0"/>
              <a:t>30/06/2021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8AA798-3E75-4E19-AA24-D7928FD2B706}" type="slidenum">
              <a:rPr lang="en-GB" smtClean="0"/>
              <a:t>‹#›</a:t>
            </a:fld>
            <a:endParaRPr lang="en-GB"/>
          </a:p>
        </p:txBody>
      </p:sp>
    </p:spTree>
    <p:extLst>
      <p:ext uri="{BB962C8B-B14F-4D97-AF65-F5344CB8AC3E}">
        <p14:creationId xmlns:p14="http://schemas.microsoft.com/office/powerpoint/2010/main" val="3696406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D32B64-E65A-4443-8FF4-90444460590F}" type="datetimeFigureOut">
              <a:rPr lang="en-GB" smtClean="0"/>
              <a:t>30/06/2021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8AA798-3E75-4E19-AA24-D7928FD2B706}" type="slidenum">
              <a:rPr lang="en-GB" smtClean="0"/>
              <a:t>‹#›</a:t>
            </a:fld>
            <a:endParaRPr lang="en-GB"/>
          </a:p>
        </p:txBody>
      </p:sp>
    </p:spTree>
    <p:extLst>
      <p:ext uri="{BB962C8B-B14F-4D97-AF65-F5344CB8AC3E}">
        <p14:creationId xmlns:p14="http://schemas.microsoft.com/office/powerpoint/2010/main" val="1806596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D32B64-E65A-4443-8FF4-90444460590F}" type="datetimeFigureOut">
              <a:rPr lang="en-GB" smtClean="0"/>
              <a:t>30/06/2021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8AA798-3E75-4E19-AA24-D7928FD2B706}" type="slidenum">
              <a:rPr lang="en-GB" smtClean="0"/>
              <a:t>‹#›</a:t>
            </a:fld>
            <a:endParaRPr lang="en-GB"/>
          </a:p>
        </p:txBody>
      </p:sp>
    </p:spTree>
    <p:extLst>
      <p:ext uri="{BB962C8B-B14F-4D97-AF65-F5344CB8AC3E}">
        <p14:creationId xmlns:p14="http://schemas.microsoft.com/office/powerpoint/2010/main" val="1728434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D32B64-E65A-4443-8FF4-90444460590F}" type="datetimeFigureOut">
              <a:rPr lang="en-GB" smtClean="0"/>
              <a:t>30/06/2021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18AA798-3E75-4E19-AA24-D7928FD2B706}" type="slidenum">
              <a:rPr lang="en-GB" smtClean="0"/>
              <a:t>‹#›</a:t>
            </a:fld>
            <a:endParaRPr lang="en-GB"/>
          </a:p>
        </p:txBody>
      </p:sp>
    </p:spTree>
    <p:extLst>
      <p:ext uri="{BB962C8B-B14F-4D97-AF65-F5344CB8AC3E}">
        <p14:creationId xmlns:p14="http://schemas.microsoft.com/office/powerpoint/2010/main" val="1147428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D32B64-E65A-4443-8FF4-90444460590F}" type="datetimeFigureOut">
              <a:rPr lang="en-GB" smtClean="0"/>
              <a:t>30/06/2021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18AA798-3E75-4E19-AA24-D7928FD2B706}" type="slidenum">
              <a:rPr lang="en-GB" smtClean="0"/>
              <a:t>‹#›</a:t>
            </a:fld>
            <a:endParaRPr lang="en-GB"/>
          </a:p>
        </p:txBody>
      </p:sp>
    </p:spTree>
    <p:extLst>
      <p:ext uri="{BB962C8B-B14F-4D97-AF65-F5344CB8AC3E}">
        <p14:creationId xmlns:p14="http://schemas.microsoft.com/office/powerpoint/2010/main" val="4017205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D32B64-E65A-4443-8FF4-90444460590F}" type="datetimeFigureOut">
              <a:rPr lang="en-GB" smtClean="0"/>
              <a:t>30/06/2021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18AA798-3E75-4E19-AA24-D7928FD2B706}" type="slidenum">
              <a:rPr lang="en-GB" smtClean="0"/>
              <a:t>‹#›</a:t>
            </a:fld>
            <a:endParaRPr lang="en-GB"/>
          </a:p>
        </p:txBody>
      </p:sp>
    </p:spTree>
    <p:extLst>
      <p:ext uri="{BB962C8B-B14F-4D97-AF65-F5344CB8AC3E}">
        <p14:creationId xmlns:p14="http://schemas.microsoft.com/office/powerpoint/2010/main" val="3641607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1D32B64-E65A-4443-8FF4-90444460590F}" type="datetimeFigureOut">
              <a:rPr lang="en-GB" smtClean="0"/>
              <a:t>30/06/2021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8AA798-3E75-4E19-AA24-D7928FD2B706}" type="slidenum">
              <a:rPr lang="en-GB" smtClean="0"/>
              <a:t>‹#›</a:t>
            </a:fld>
            <a:endParaRPr lang="en-GB"/>
          </a:p>
        </p:txBody>
      </p:sp>
    </p:spTree>
    <p:extLst>
      <p:ext uri="{BB962C8B-B14F-4D97-AF65-F5344CB8AC3E}">
        <p14:creationId xmlns:p14="http://schemas.microsoft.com/office/powerpoint/2010/main" val="2729725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1D32B64-E65A-4443-8FF4-90444460590F}" type="datetimeFigureOut">
              <a:rPr lang="en-GB" smtClean="0"/>
              <a:t>30/06/2021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8AA798-3E75-4E19-AA24-D7928FD2B706}" type="slidenum">
              <a:rPr lang="en-GB" smtClean="0"/>
              <a:t>‹#›</a:t>
            </a:fld>
            <a:endParaRPr lang="en-GB"/>
          </a:p>
        </p:txBody>
      </p:sp>
    </p:spTree>
    <p:extLst>
      <p:ext uri="{BB962C8B-B14F-4D97-AF65-F5344CB8AC3E}">
        <p14:creationId xmlns:p14="http://schemas.microsoft.com/office/powerpoint/2010/main" val="40637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1D32B64-E65A-4443-8FF4-90444460590F}" type="datetimeFigureOut">
              <a:rPr lang="en-GB" smtClean="0"/>
              <a:t>30/06/2021</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18AA798-3E75-4E19-AA24-D7928FD2B706}" type="slidenum">
              <a:rPr lang="en-GB" smtClean="0"/>
              <a:t>‹#›</a:t>
            </a:fld>
            <a:endParaRPr lang="en-GB"/>
          </a:p>
        </p:txBody>
      </p:sp>
    </p:spTree>
    <p:extLst>
      <p:ext uri="{BB962C8B-B14F-4D97-AF65-F5344CB8AC3E}">
        <p14:creationId xmlns:p14="http://schemas.microsoft.com/office/powerpoint/2010/main" val="13878994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www.aqa.org.uk/subjects/art-and-design/as-and-a-level/art-and-design/subject-content/overarching-knowledge,-understanding-and-skills"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www.aqa.org.uk/subjects/art-and-design/as-and-a-level/art-and-design/scheme-of-assessment#id"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28D22-C20C-4536-AB90-4BB8C935E145}"/>
              </a:ext>
            </a:extLst>
          </p:cNvPr>
          <p:cNvSpPr>
            <a:spLocks noGrp="1"/>
          </p:cNvSpPr>
          <p:nvPr>
            <p:ph type="title"/>
          </p:nvPr>
        </p:nvSpPr>
        <p:spPr>
          <a:xfrm>
            <a:off x="644532" y="8099610"/>
            <a:ext cx="3677306" cy="1148998"/>
          </a:xfrm>
        </p:spPr>
        <p:txBody>
          <a:bodyPr/>
          <a:lstStyle/>
          <a:p>
            <a:r>
              <a:rPr lang="en-GB" dirty="0">
                <a:latin typeface="Abadi Extra Light" panose="020B0204020104020204" pitchFamily="34" charset="0"/>
              </a:rPr>
              <a:t>A Level Photography </a:t>
            </a:r>
            <a:br>
              <a:rPr lang="en-GB" dirty="0">
                <a:latin typeface="Abadi Extra Light" panose="020B0204020104020204" pitchFamily="34" charset="0"/>
              </a:rPr>
            </a:br>
            <a:r>
              <a:rPr lang="en-GB" dirty="0">
                <a:latin typeface="Abadi Extra Light" panose="020B0204020104020204" pitchFamily="34" charset="0"/>
              </a:rPr>
              <a:t>King Edwards School</a:t>
            </a:r>
          </a:p>
        </p:txBody>
      </p:sp>
      <p:pic>
        <p:nvPicPr>
          <p:cNvPr id="3" name="Picture 2">
            <a:extLst>
              <a:ext uri="{FF2B5EF4-FFF2-40B4-BE49-F238E27FC236}">
                <a16:creationId xmlns:a16="http://schemas.microsoft.com/office/drawing/2014/main" id="{A1B4575D-7666-4F88-ADFB-475F85072452}"/>
              </a:ext>
            </a:extLst>
          </p:cNvPr>
          <p:cNvPicPr>
            <a:picLocks noChangeAspect="1"/>
          </p:cNvPicPr>
          <p:nvPr/>
        </p:nvPicPr>
        <p:blipFill>
          <a:blip r:embed="rId2"/>
          <a:stretch>
            <a:fillRect/>
          </a:stretch>
        </p:blipFill>
        <p:spPr>
          <a:xfrm>
            <a:off x="4778989" y="7969621"/>
            <a:ext cx="1461812" cy="1408976"/>
          </a:xfrm>
          <a:prstGeom prst="rect">
            <a:avLst/>
          </a:prstGeom>
        </p:spPr>
      </p:pic>
      <p:pic>
        <p:nvPicPr>
          <p:cNvPr id="4" name="Picture 3">
            <a:extLst>
              <a:ext uri="{FF2B5EF4-FFF2-40B4-BE49-F238E27FC236}">
                <a16:creationId xmlns:a16="http://schemas.microsoft.com/office/drawing/2014/main" id="{E9536C9E-11AC-462E-90A3-7B22E9D897B9}"/>
              </a:ext>
            </a:extLst>
          </p:cNvPr>
          <p:cNvPicPr>
            <a:picLocks noChangeAspect="1"/>
          </p:cNvPicPr>
          <p:nvPr/>
        </p:nvPicPr>
        <p:blipFill>
          <a:blip r:embed="rId3"/>
          <a:stretch>
            <a:fillRect/>
          </a:stretch>
        </p:blipFill>
        <p:spPr>
          <a:xfrm>
            <a:off x="644532" y="679802"/>
            <a:ext cx="5596270" cy="6427580"/>
          </a:xfrm>
          <a:prstGeom prst="rect">
            <a:avLst/>
          </a:prstGeom>
        </p:spPr>
      </p:pic>
    </p:spTree>
    <p:extLst>
      <p:ext uri="{BB962C8B-B14F-4D97-AF65-F5344CB8AC3E}">
        <p14:creationId xmlns:p14="http://schemas.microsoft.com/office/powerpoint/2010/main" val="3210661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FC87387-EBDF-48C2-A487-74B3AA279C89}"/>
              </a:ext>
            </a:extLst>
          </p:cNvPr>
          <p:cNvSpPr/>
          <p:nvPr/>
        </p:nvSpPr>
        <p:spPr>
          <a:xfrm>
            <a:off x="277092" y="815981"/>
            <a:ext cx="6151418" cy="8527271"/>
          </a:xfrm>
          <a:prstGeom prst="rect">
            <a:avLst/>
          </a:prstGeom>
        </p:spPr>
        <p:txBody>
          <a:bodyPr wrap="square">
            <a:spAutoFit/>
          </a:bodyPr>
          <a:lstStyle/>
          <a:p>
            <a:pPr>
              <a:lnSpc>
                <a:spcPct val="107000"/>
              </a:lnSpc>
              <a:spcAft>
                <a:spcPts val="800"/>
              </a:spcAft>
            </a:pPr>
            <a:r>
              <a:rPr lang="en-GB" sz="1400" b="1" u="sng" dirty="0">
                <a:latin typeface="Abadi Extra Light" panose="020B0204020104020204" pitchFamily="34" charset="0"/>
                <a:ea typeface="Calibri" panose="020F0502020204030204" pitchFamily="34" charset="0"/>
                <a:cs typeface="Arial" panose="020B0604020202020204" pitchFamily="34" charset="0"/>
              </a:rPr>
              <a:t>TECHNIQUE AND PROCESS</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57200" algn="l"/>
              </a:tabLst>
            </a:pPr>
            <a:r>
              <a:rPr lang="en-GB" sz="1400" dirty="0">
                <a:latin typeface="Abadi Extra Light" panose="020B0204020104020204" pitchFamily="34" charset="0"/>
                <a:ea typeface="Calibri" panose="020F0502020204030204" pitchFamily="34" charset="0"/>
                <a:cs typeface="Arial" panose="020B0604020202020204" pitchFamily="34" charset="0"/>
              </a:rPr>
              <a:t>Begin with some first-hand observations.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57200" algn="l"/>
              </a:tabLst>
            </a:pPr>
            <a:r>
              <a:rPr lang="en-GB" sz="1400" dirty="0">
                <a:latin typeface="Abadi Extra Light" panose="020B0204020104020204" pitchFamily="34" charset="0"/>
                <a:ea typeface="Calibri" panose="020F0502020204030204" pitchFamily="34" charset="0"/>
                <a:cs typeface="Arial" panose="020B0604020202020204" pitchFamily="34" charset="0"/>
              </a:rPr>
              <a:t>Use different techniques at this stage, ranging from dark room through to digital.</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57200" algn="l"/>
              </a:tabLst>
            </a:pPr>
            <a:r>
              <a:rPr lang="en-GB" sz="1400" dirty="0">
                <a:latin typeface="Abadi Extra Light" panose="020B0204020104020204" pitchFamily="34" charset="0"/>
                <a:ea typeface="Calibri" panose="020F0502020204030204" pitchFamily="34" charset="0"/>
                <a:cs typeface="Arial" panose="020B0604020202020204" pitchFamily="34" charset="0"/>
              </a:rPr>
              <a:t>Experiment and take visual risks at this stage rather than later on.</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57200" algn="l"/>
              </a:tabLst>
            </a:pPr>
            <a:r>
              <a:rPr lang="en-GB" sz="1400" dirty="0">
                <a:latin typeface="Abadi Extra Light" panose="020B0204020104020204" pitchFamily="34" charset="0"/>
                <a:ea typeface="Calibri" panose="020F0502020204030204" pitchFamily="34" charset="0"/>
                <a:cs typeface="Arial" panose="020B0604020202020204" pitchFamily="34" charset="0"/>
              </a:rPr>
              <a:t>Experience and investigate working on a range of scales.</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57200" algn="l"/>
              </a:tabLst>
            </a:pPr>
            <a:r>
              <a:rPr lang="en-GB" sz="1400" dirty="0">
                <a:latin typeface="Abadi Extra Light" panose="020B0204020104020204" pitchFamily="34" charset="0"/>
                <a:ea typeface="Calibri" panose="020F0502020204030204" pitchFamily="34" charset="0"/>
                <a:cs typeface="Arial" panose="020B0604020202020204" pitchFamily="34" charset="0"/>
              </a:rPr>
              <a:t>Sketchbooks and IDEAS sheets should become rich, annotated visual documents and clearly demonstrate your thinking and development.</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57200" algn="l"/>
              </a:tabLst>
            </a:pPr>
            <a:r>
              <a:rPr lang="en-GB" sz="1400" dirty="0">
                <a:latin typeface="Abadi Extra Light" panose="020B0204020104020204" pitchFamily="34" charset="0"/>
                <a:ea typeface="Calibri" panose="020F0502020204030204" pitchFamily="34" charset="0"/>
                <a:cs typeface="Arial" panose="020B0604020202020204" pitchFamily="34" charset="0"/>
              </a:rPr>
              <a:t>Once you have decided upon your materials practice and produce trial studies. All technical and aesthetic concerns should be solved before the exam.</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b="1"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b="1" u="sng" dirty="0">
                <a:latin typeface="Abadi Extra Light" panose="020B0204020104020204" pitchFamily="34" charset="0"/>
                <a:ea typeface="Calibri" panose="020F0502020204030204" pitchFamily="34" charset="0"/>
                <a:cs typeface="Arial" panose="020B0604020202020204" pitchFamily="34" charset="0"/>
              </a:rPr>
              <a:t>THE FINAL PIECE</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95300" algn="l"/>
              </a:tabLst>
            </a:pPr>
            <a:r>
              <a:rPr lang="en-GB" sz="1400" dirty="0">
                <a:latin typeface="Abadi Extra Light" panose="020B0204020104020204" pitchFamily="34" charset="0"/>
                <a:ea typeface="Calibri" panose="020F0502020204030204" pitchFamily="34" charset="0"/>
                <a:cs typeface="Arial" panose="020B0604020202020204" pitchFamily="34" charset="0"/>
              </a:rPr>
              <a:t>Be ambitious, creative, imaginative. Look for the WOW factor!!</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95300" algn="l"/>
              </a:tabLst>
            </a:pPr>
            <a:r>
              <a:rPr lang="en-GB" sz="1400" dirty="0">
                <a:latin typeface="Abadi Extra Light" panose="020B0204020104020204" pitchFamily="34" charset="0"/>
                <a:ea typeface="Calibri" panose="020F0502020204030204" pitchFamily="34" charset="0"/>
                <a:cs typeface="Arial" panose="020B0604020202020204" pitchFamily="34" charset="0"/>
              </a:rPr>
              <a:t>The final piece must be well planned and beautifully crafted and presented.</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95300" algn="l"/>
              </a:tabLst>
            </a:pPr>
            <a:r>
              <a:rPr lang="en-GB" sz="1400" dirty="0">
                <a:latin typeface="Abadi Extra Light" panose="020B0204020104020204" pitchFamily="34" charset="0"/>
                <a:ea typeface="Calibri" panose="020F0502020204030204" pitchFamily="34" charset="0"/>
                <a:cs typeface="Arial" panose="020B0604020202020204" pitchFamily="34" charset="0"/>
              </a:rPr>
              <a:t>The outcome should be a logical conclusion to your research.</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95300" algn="l"/>
              </a:tabLst>
            </a:pPr>
            <a:r>
              <a:rPr lang="en-GB" sz="1400" dirty="0">
                <a:latin typeface="Abadi Extra Light" panose="020B0204020104020204" pitchFamily="34" charset="0"/>
                <a:ea typeface="Calibri" panose="020F0502020204030204" pitchFamily="34" charset="0"/>
                <a:cs typeface="Arial" panose="020B0604020202020204" pitchFamily="34" charset="0"/>
              </a:rPr>
              <a:t>Plan and ‘time manage’ each slot, setting specific targets. Be prepared to review and re-focus.</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495300">
              <a:lnSpc>
                <a:spcPct val="107000"/>
              </a:lnSpc>
              <a:spcAft>
                <a:spcPts val="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b="1" dirty="0">
                <a:latin typeface="Abadi Extra Light" panose="020B0204020104020204" pitchFamily="34" charset="0"/>
                <a:ea typeface="Calibri" panose="020F0502020204030204" pitchFamily="34" charset="0"/>
                <a:cs typeface="Arial" panose="020B0604020202020204" pitchFamily="34" charset="0"/>
              </a:rPr>
              <a:t>***CONSTANTLY REFER TO THE ASSESSMENT OBJECTIVES!!***</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Book Antiqua" panose="02040602050305030304" pitchFamily="18" charset="0"/>
                <a:ea typeface="Calibri" panose="020F0502020204030204" pitchFamily="34" charset="0"/>
                <a:cs typeface="Arial" panose="020B0604020202020204" pitchFamily="34" charset="0"/>
              </a:rPr>
              <a:t> </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Book Antiqua" panose="02040602050305030304" pitchFamily="18" charset="0"/>
                <a:ea typeface="Calibri" panose="020F0502020204030204" pitchFamily="34" charset="0"/>
                <a:cs typeface="Arial" panose="020B0604020202020204" pitchFamily="34" charset="0"/>
              </a:rPr>
              <a:t> </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Book Antiqua" panose="02040602050305030304" pitchFamily="18" charset="0"/>
                <a:ea typeface="Calibri" panose="020F0502020204030204" pitchFamily="34" charset="0"/>
                <a:cs typeface="Arial" panose="020B0604020202020204" pitchFamily="34" charset="0"/>
              </a:rPr>
              <a:t> </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Book Antiqua" panose="02040602050305030304" pitchFamily="18" charset="0"/>
                <a:ea typeface="Calibri" panose="020F0502020204030204" pitchFamily="34" charset="0"/>
                <a:cs typeface="Arial" panose="020B0604020202020204" pitchFamily="34" charset="0"/>
              </a:rPr>
              <a:t> </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Book Antiqua" panose="02040602050305030304" pitchFamily="18" charset="0"/>
                <a:ea typeface="Calibri" panose="020F0502020204030204" pitchFamily="34" charset="0"/>
                <a:cs typeface="Arial" panose="020B0604020202020204" pitchFamily="34" charset="0"/>
              </a:rPr>
              <a:t> </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Book Antiqua" panose="02040602050305030304" pitchFamily="18" charset="0"/>
                <a:ea typeface="Calibri" panose="020F0502020204030204" pitchFamily="34" charset="0"/>
                <a:cs typeface="Arial" panose="020B0604020202020204" pitchFamily="34" charset="0"/>
              </a:rPr>
              <a:t> </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Book Antiqua" panose="02040602050305030304" pitchFamily="18" charset="0"/>
                <a:ea typeface="Calibri" panose="020F0502020204030204" pitchFamily="34" charset="0"/>
                <a:cs typeface="Arial" panose="020B0604020202020204" pitchFamily="34" charset="0"/>
              </a:rPr>
              <a:t> </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Book Antiqua" panose="02040602050305030304" pitchFamily="18" charset="0"/>
                <a:ea typeface="Calibri" panose="020F0502020204030204" pitchFamily="34" charset="0"/>
                <a:cs typeface="Arial" panose="020B0604020202020204" pitchFamily="34" charset="0"/>
              </a:rPr>
              <a:t> </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Book Antiqua" panose="02040602050305030304" pitchFamily="18" charset="0"/>
                <a:ea typeface="Calibri" panose="020F0502020204030204" pitchFamily="34" charset="0"/>
                <a:cs typeface="Arial" panose="020B0604020202020204" pitchFamily="34" charset="0"/>
              </a:rPr>
              <a:t> </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Book Antiqua" panose="02040602050305030304" pitchFamily="18" charset="0"/>
                <a:ea typeface="Calibri" panose="020F0502020204030204" pitchFamily="34" charset="0"/>
                <a:cs typeface="Arial" panose="020B0604020202020204" pitchFamily="34"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3131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2">
            <a:extLst>
              <a:ext uri="{FF2B5EF4-FFF2-40B4-BE49-F238E27FC236}">
                <a16:creationId xmlns:a16="http://schemas.microsoft.com/office/drawing/2014/main" id="{CC45F6EB-1321-46D0-9039-DF4D28AE4D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955" y="6048663"/>
            <a:ext cx="2533650" cy="2533650"/>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7">
            <a:extLst>
              <a:ext uri="{FF2B5EF4-FFF2-40B4-BE49-F238E27FC236}">
                <a16:creationId xmlns:a16="http://schemas.microsoft.com/office/drawing/2014/main" id="{1AE655A3-A950-4CFF-A752-AC222D61EA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145" y="6080413"/>
            <a:ext cx="2501900" cy="25019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C15B9CF4-43B2-4168-B6D7-12FF07F1A7AE}"/>
              </a:ext>
            </a:extLst>
          </p:cNvPr>
          <p:cNvSpPr>
            <a:spLocks noChangeArrowheads="1"/>
          </p:cNvSpPr>
          <p:nvPr/>
        </p:nvSpPr>
        <p:spPr bwMode="auto">
          <a:xfrm>
            <a:off x="434701" y="645270"/>
            <a:ext cx="5988598"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7200" i="0" u="none" strike="noStrike" cap="none" normalizeH="0" baseline="0" dirty="0">
                <a:ln>
                  <a:noFill/>
                </a:ln>
                <a:solidFill>
                  <a:schemeClr val="tx1"/>
                </a:solidFill>
                <a:effectLst/>
                <a:latin typeface="Abadi Extra Light" panose="020B0204020104020204" pitchFamily="34" charset="0"/>
                <a:ea typeface="Calibri" panose="020F0502020204030204" pitchFamily="34" charset="0"/>
                <a:cs typeface="Arial" panose="020B0604020202020204" pitchFamily="34" charset="0"/>
              </a:rPr>
              <a:t>C R E A T E</a:t>
            </a:r>
            <a:endParaRPr kumimoji="0" lang="en-GB" altLang="en-US" sz="800" i="0" u="none" strike="noStrike" cap="none" normalizeH="0" baseline="0" dirty="0">
              <a:ln>
                <a:noFill/>
              </a:ln>
              <a:solidFill>
                <a:schemeClr val="tx1"/>
              </a:solidFill>
              <a:effectLst/>
              <a:latin typeface="Abadi Extra Light" panose="020B02040201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b="1" i="0" u="none" strike="noStrike" cap="none" normalizeH="0" baseline="0" dirty="0">
              <a:ln>
                <a:noFill/>
              </a:ln>
              <a:solidFill>
                <a:srgbClr val="FF0000"/>
              </a:solidFill>
              <a:effectLst/>
              <a:latin typeface="Abadi Extra Light" panose="020B0204020104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rgbClr val="FF0000"/>
                </a:solidFill>
                <a:effectLst/>
                <a:latin typeface="Abadi Extra Light" panose="020B0204020104020204" pitchFamily="34" charset="0"/>
                <a:ea typeface="Calibri" panose="020F0502020204030204" pitchFamily="34" charset="0"/>
                <a:cs typeface="Arial" panose="020B0604020202020204" pitchFamily="34" charset="0"/>
              </a:rPr>
              <a:t>C</a:t>
            </a:r>
            <a:r>
              <a:rPr kumimoji="0" lang="en-GB" altLang="en-US" b="1" i="0" u="none" strike="noStrike" cap="none" normalizeH="0" baseline="0" dirty="0">
                <a:ln>
                  <a:noFill/>
                </a:ln>
                <a:solidFill>
                  <a:schemeClr val="tx1"/>
                </a:solidFill>
                <a:effectLst/>
                <a:latin typeface="Abadi Extra Light" panose="020B0204020104020204" pitchFamily="34" charset="0"/>
                <a:ea typeface="Calibri" panose="020F0502020204030204" pitchFamily="34" charset="0"/>
                <a:cs typeface="Arial" panose="020B0604020202020204" pitchFamily="34" charset="0"/>
              </a:rPr>
              <a:t>OLLECT </a:t>
            </a:r>
            <a:r>
              <a:rPr kumimoji="0" lang="en-GB" altLang="en-US" b="1" i="0" u="none" strike="noStrike" cap="none" normalizeH="0" baseline="0" dirty="0">
                <a:ln>
                  <a:noFill/>
                </a:ln>
                <a:solidFill>
                  <a:srgbClr val="FF0000"/>
                </a:solidFill>
                <a:effectLst/>
                <a:latin typeface="Abadi Extra Light" panose="020B0204020104020204" pitchFamily="34" charset="0"/>
                <a:ea typeface="Calibri" panose="020F0502020204030204" pitchFamily="34" charset="0"/>
                <a:cs typeface="Arial" panose="020B0604020202020204" pitchFamily="34" charset="0"/>
              </a:rPr>
              <a:t>R</a:t>
            </a:r>
            <a:r>
              <a:rPr kumimoji="0" lang="en-GB" altLang="en-US" b="1" i="0" u="none" strike="noStrike" cap="none" normalizeH="0" baseline="0" dirty="0">
                <a:ln>
                  <a:noFill/>
                </a:ln>
                <a:solidFill>
                  <a:schemeClr val="tx1"/>
                </a:solidFill>
                <a:effectLst/>
                <a:latin typeface="Abadi Extra Light" panose="020B0204020104020204" pitchFamily="34" charset="0"/>
                <a:ea typeface="Calibri" panose="020F0502020204030204" pitchFamily="34" charset="0"/>
                <a:cs typeface="Arial" panose="020B0604020202020204" pitchFamily="34" charset="0"/>
              </a:rPr>
              <a:t>EVIEW </a:t>
            </a:r>
            <a:r>
              <a:rPr kumimoji="0" lang="en-GB" altLang="en-US" b="1" i="0" u="none" strike="noStrike" cap="none" normalizeH="0" baseline="0" dirty="0">
                <a:ln>
                  <a:noFill/>
                </a:ln>
                <a:solidFill>
                  <a:srgbClr val="FF0000"/>
                </a:solidFill>
                <a:effectLst/>
                <a:latin typeface="Abadi Extra Light" panose="020B0204020104020204" pitchFamily="34" charset="0"/>
                <a:ea typeface="Calibri" panose="020F0502020204030204" pitchFamily="34" charset="0"/>
                <a:cs typeface="Arial" panose="020B0604020202020204" pitchFamily="34" charset="0"/>
              </a:rPr>
              <a:t>E</a:t>
            </a:r>
            <a:r>
              <a:rPr kumimoji="0" lang="en-GB" altLang="en-US" b="1" i="0" u="none" strike="noStrike" cap="none" normalizeH="0" baseline="0" dirty="0">
                <a:ln>
                  <a:noFill/>
                </a:ln>
                <a:solidFill>
                  <a:schemeClr val="tx1"/>
                </a:solidFill>
                <a:effectLst/>
                <a:latin typeface="Abadi Extra Light" panose="020B0204020104020204" pitchFamily="34" charset="0"/>
                <a:ea typeface="Calibri" panose="020F0502020204030204" pitchFamily="34" charset="0"/>
                <a:cs typeface="Arial" panose="020B0604020202020204" pitchFamily="34" charset="0"/>
              </a:rPr>
              <a:t>XPLORE </a:t>
            </a:r>
            <a:r>
              <a:rPr kumimoji="0" lang="en-GB" altLang="en-US" b="1" i="0" u="none" strike="noStrike" cap="none" normalizeH="0" baseline="0" dirty="0">
                <a:ln>
                  <a:noFill/>
                </a:ln>
                <a:solidFill>
                  <a:srgbClr val="FF0000"/>
                </a:solidFill>
                <a:effectLst/>
                <a:latin typeface="Abadi Extra Light" panose="020B0204020104020204" pitchFamily="34" charset="0"/>
                <a:ea typeface="Calibri" panose="020F0502020204030204" pitchFamily="34" charset="0"/>
                <a:cs typeface="Arial" panose="020B0604020202020204" pitchFamily="34" charset="0"/>
              </a:rPr>
              <a:t>A</a:t>
            </a:r>
            <a:r>
              <a:rPr kumimoji="0" lang="en-GB" altLang="en-US" b="1" i="0" u="none" strike="noStrike" cap="none" normalizeH="0" baseline="0" dirty="0">
                <a:ln>
                  <a:noFill/>
                </a:ln>
                <a:solidFill>
                  <a:schemeClr val="tx1"/>
                </a:solidFill>
                <a:effectLst/>
                <a:latin typeface="Abadi Extra Light" panose="020B0204020104020204" pitchFamily="34" charset="0"/>
                <a:ea typeface="Calibri" panose="020F0502020204030204" pitchFamily="34" charset="0"/>
                <a:cs typeface="Arial" panose="020B0604020202020204" pitchFamily="34" charset="0"/>
              </a:rPr>
              <a:t>SSESS </a:t>
            </a:r>
            <a:r>
              <a:rPr kumimoji="0" lang="en-GB" altLang="en-US" b="1" i="0" u="none" strike="noStrike" cap="none" normalizeH="0" baseline="0" dirty="0">
                <a:ln>
                  <a:noFill/>
                </a:ln>
                <a:solidFill>
                  <a:srgbClr val="FF0000"/>
                </a:solidFill>
                <a:effectLst/>
                <a:latin typeface="Abadi Extra Light" panose="020B0204020104020204" pitchFamily="34" charset="0"/>
                <a:ea typeface="Calibri" panose="020F0502020204030204" pitchFamily="34" charset="0"/>
                <a:cs typeface="Arial" panose="020B0604020202020204" pitchFamily="34" charset="0"/>
              </a:rPr>
              <a:t>T</a:t>
            </a:r>
            <a:r>
              <a:rPr kumimoji="0" lang="en-GB" altLang="en-US" b="1" i="0" u="none" strike="noStrike" cap="none" normalizeH="0" baseline="0" dirty="0">
                <a:ln>
                  <a:noFill/>
                </a:ln>
                <a:solidFill>
                  <a:schemeClr val="tx1"/>
                </a:solidFill>
                <a:effectLst/>
                <a:latin typeface="Abadi Extra Light" panose="020B0204020104020204" pitchFamily="34" charset="0"/>
                <a:ea typeface="Calibri" panose="020F0502020204030204" pitchFamily="34" charset="0"/>
                <a:cs typeface="Arial" panose="020B0604020202020204" pitchFamily="34" charset="0"/>
              </a:rPr>
              <a:t>ARGET </a:t>
            </a:r>
            <a:r>
              <a:rPr kumimoji="0" lang="en-GB" altLang="en-US" b="1" i="0" u="none" strike="noStrike" cap="none" normalizeH="0" baseline="0" dirty="0">
                <a:ln>
                  <a:noFill/>
                </a:ln>
                <a:solidFill>
                  <a:srgbClr val="FF0000"/>
                </a:solidFill>
                <a:effectLst/>
                <a:latin typeface="Abadi Extra Light" panose="020B0204020104020204" pitchFamily="34" charset="0"/>
                <a:ea typeface="Calibri" panose="020F0502020204030204" pitchFamily="34" charset="0"/>
                <a:cs typeface="Arial" panose="020B0604020202020204" pitchFamily="34" charset="0"/>
              </a:rPr>
              <a:t>E</a:t>
            </a:r>
            <a:r>
              <a:rPr kumimoji="0" lang="en-GB" altLang="en-US" b="1" i="0" u="none" strike="noStrike" cap="none" normalizeH="0" baseline="0" dirty="0">
                <a:ln>
                  <a:noFill/>
                </a:ln>
                <a:solidFill>
                  <a:schemeClr val="tx1"/>
                </a:solidFill>
                <a:effectLst/>
                <a:latin typeface="Abadi Extra Light" panose="020B0204020104020204" pitchFamily="34" charset="0"/>
                <a:ea typeface="Calibri" panose="020F0502020204030204" pitchFamily="34" charset="0"/>
                <a:cs typeface="Arial" panose="020B0604020202020204" pitchFamily="34" charset="0"/>
              </a:rPr>
              <a:t>VALUATE</a:t>
            </a:r>
            <a:endParaRPr kumimoji="0" lang="en-GB" altLang="en-US" sz="600" b="0" i="0" u="none" strike="noStrike" cap="none" normalizeH="0" baseline="0" dirty="0">
              <a:ln>
                <a:noFill/>
              </a:ln>
              <a:solidFill>
                <a:schemeClr val="tx1"/>
              </a:solidFill>
              <a:effectLst/>
              <a:latin typeface="Abadi Extra Light" panose="020B02040201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b="1" i="0" u="none" strike="noStrike" cap="none" normalizeH="0" baseline="0" dirty="0">
              <a:ln>
                <a:noFill/>
              </a:ln>
              <a:solidFill>
                <a:schemeClr val="tx1"/>
              </a:solidFill>
              <a:effectLst/>
              <a:latin typeface="Abadi Extra Light" panose="020B0204020104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b="1" dirty="0">
              <a:latin typeface="Abadi Extra Light" panose="020B0204020104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Abadi Extra Light" panose="020B0204020104020204" pitchFamily="34" charset="0"/>
                <a:ea typeface="Calibri" panose="020F0502020204030204" pitchFamily="34" charset="0"/>
                <a:cs typeface="Arial" panose="020B0604020202020204" pitchFamily="34" charset="0"/>
              </a:rPr>
              <a:t>Students are to take ownership of this process.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latin typeface="Abadi Extra Light" panose="020B02040201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Abadi Extra Light" panose="020B0204020104020204" pitchFamily="34" charset="0"/>
                <a:ea typeface="Calibri" panose="020F0502020204030204" pitchFamily="34" charset="0"/>
                <a:cs typeface="Arial" panose="020B0604020202020204" pitchFamily="34" charset="0"/>
              </a:rPr>
              <a:t>Aims:</a:t>
            </a:r>
            <a:endParaRPr kumimoji="0" lang="en-GB" altLang="en-US" sz="600" b="0" i="0" u="none" strike="noStrike" cap="none" normalizeH="0" baseline="0" dirty="0">
              <a:ln>
                <a:noFill/>
              </a:ln>
              <a:solidFill>
                <a:schemeClr val="tx1"/>
              </a:solidFill>
              <a:effectLst/>
              <a:latin typeface="Abadi Extra Light" panose="020B0204020104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b="0" i="0" u="none" strike="noStrike" cap="none" normalizeH="0" baseline="0" dirty="0">
                <a:ln>
                  <a:noFill/>
                </a:ln>
                <a:solidFill>
                  <a:schemeClr val="tx1"/>
                </a:solidFill>
                <a:effectLst/>
                <a:latin typeface="Abadi Extra Light" panose="020B0204020104020204" pitchFamily="34" charset="0"/>
                <a:ea typeface="Calibri" panose="020F0502020204030204" pitchFamily="34" charset="0"/>
                <a:cs typeface="Arial" panose="020B0604020202020204" pitchFamily="34" charset="0"/>
              </a:rPr>
              <a:t>To evaluate progress and to review and refine approach.</a:t>
            </a:r>
            <a:endParaRPr kumimoji="0" lang="en-GB" altLang="en-US" sz="600" b="0" i="0" u="none" strike="noStrike" cap="none" normalizeH="0" baseline="0" dirty="0">
              <a:ln>
                <a:noFill/>
              </a:ln>
              <a:solidFill>
                <a:schemeClr val="tx1"/>
              </a:solidFill>
              <a:effectLst/>
              <a:latin typeface="Abadi Extra Light" panose="020B0204020104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b="0" i="0" u="none" strike="noStrike" cap="none" normalizeH="0" baseline="0" dirty="0">
                <a:ln>
                  <a:noFill/>
                </a:ln>
                <a:solidFill>
                  <a:schemeClr val="tx1"/>
                </a:solidFill>
                <a:effectLst/>
                <a:latin typeface="Abadi Extra Light" panose="020B0204020104020204" pitchFamily="34" charset="0"/>
                <a:ea typeface="Calibri" panose="020F0502020204030204" pitchFamily="34" charset="0"/>
                <a:cs typeface="Arial" panose="020B0604020202020204" pitchFamily="34" charset="0"/>
              </a:rPr>
              <a:t>To assess levels of achievement (Against AO’s for exam groups)</a:t>
            </a:r>
            <a:endParaRPr kumimoji="0" lang="en-GB" altLang="en-US" sz="600" b="0" i="0" u="none" strike="noStrike" cap="none" normalizeH="0" baseline="0" dirty="0">
              <a:ln>
                <a:noFill/>
              </a:ln>
              <a:solidFill>
                <a:schemeClr val="tx1"/>
              </a:solidFill>
              <a:effectLst/>
              <a:latin typeface="Abadi Extra Light" panose="020B0204020104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b="0" i="0" u="none" strike="noStrike" cap="none" normalizeH="0" baseline="0" dirty="0">
                <a:ln>
                  <a:noFill/>
                </a:ln>
                <a:solidFill>
                  <a:schemeClr val="tx1"/>
                </a:solidFill>
                <a:effectLst/>
                <a:latin typeface="Abadi Extra Light" panose="020B0204020104020204" pitchFamily="34" charset="0"/>
                <a:ea typeface="Calibri" panose="020F0502020204030204" pitchFamily="34" charset="0"/>
                <a:cs typeface="Arial" panose="020B0604020202020204" pitchFamily="34" charset="0"/>
              </a:rPr>
              <a:t>To set goals/targets and highlight areas to improve.</a:t>
            </a:r>
            <a:endParaRPr kumimoji="0" lang="en-GB" altLang="en-US" sz="600" b="0" i="0" u="none" strike="noStrike" cap="none" normalizeH="0" baseline="0" dirty="0">
              <a:ln>
                <a:noFill/>
              </a:ln>
              <a:solidFill>
                <a:schemeClr val="tx1"/>
              </a:solidFill>
              <a:effectLst/>
              <a:latin typeface="Abadi Extra Light" panose="020B0204020104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b="0" i="0" u="none" strike="noStrike" cap="none" normalizeH="0" baseline="0" dirty="0">
                <a:ln>
                  <a:noFill/>
                </a:ln>
                <a:solidFill>
                  <a:schemeClr val="tx1"/>
                </a:solidFill>
                <a:effectLst/>
                <a:latin typeface="Abadi Extra Light" panose="020B0204020104020204" pitchFamily="34" charset="0"/>
                <a:ea typeface="Calibri" panose="020F0502020204030204" pitchFamily="34" charset="0"/>
                <a:cs typeface="Arial" panose="020B0604020202020204" pitchFamily="34" charset="0"/>
              </a:rPr>
              <a:t>To promote enjoyment and understanding of the subject</a:t>
            </a:r>
            <a:endParaRPr kumimoji="0" lang="en-GB" altLang="en-US" sz="600" b="0" i="0" u="none" strike="noStrike" cap="none" normalizeH="0" baseline="0" dirty="0">
              <a:ln>
                <a:noFill/>
              </a:ln>
              <a:solidFill>
                <a:schemeClr val="tx1"/>
              </a:solidFill>
              <a:effectLst/>
              <a:latin typeface="Abadi Extra Light" panose="020B0204020104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b="0" i="0" u="none" strike="noStrike" cap="none" normalizeH="0" baseline="0" dirty="0">
                <a:ln>
                  <a:noFill/>
                </a:ln>
                <a:solidFill>
                  <a:schemeClr val="tx1"/>
                </a:solidFill>
                <a:effectLst/>
                <a:latin typeface="Abadi Extra Light" panose="020B0204020104020204" pitchFamily="34" charset="0"/>
                <a:ea typeface="Calibri" panose="020F0502020204030204" pitchFamily="34" charset="0"/>
                <a:cs typeface="Arial" panose="020B0604020202020204" pitchFamily="34" charset="0"/>
              </a:rPr>
              <a:t>To encourage ownership and responsibility.</a:t>
            </a:r>
            <a:endParaRPr kumimoji="0" lang="en-GB" altLang="en-US" sz="600" b="0" i="0" u="none" strike="noStrike" cap="none" normalizeH="0" baseline="0" dirty="0">
              <a:ln>
                <a:noFill/>
              </a:ln>
              <a:solidFill>
                <a:schemeClr val="tx1"/>
              </a:solidFill>
              <a:effectLst/>
              <a:latin typeface="Abadi Extra Light" panose="020B02040201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4">
            <a:extLst>
              <a:ext uri="{FF2B5EF4-FFF2-40B4-BE49-F238E27FC236}">
                <a16:creationId xmlns:a16="http://schemas.microsoft.com/office/drawing/2014/main" id="{E76AF474-6042-4E70-B24F-F20C01353D0C}"/>
              </a:ext>
            </a:extLst>
          </p:cNvPr>
          <p:cNvSpPr>
            <a:spLocks noChangeArrowheads="1"/>
          </p:cNvSpPr>
          <p:nvPr/>
        </p:nvSpPr>
        <p:spPr bwMode="auto">
          <a:xfrm>
            <a:off x="0" y="299085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5" name="Rectangle 5">
            <a:extLst>
              <a:ext uri="{FF2B5EF4-FFF2-40B4-BE49-F238E27FC236}">
                <a16:creationId xmlns:a16="http://schemas.microsoft.com/office/drawing/2014/main" id="{1C6EE48B-034A-457E-8A39-785816AC7846}"/>
              </a:ext>
            </a:extLst>
          </p:cNvPr>
          <p:cNvSpPr>
            <a:spLocks noChangeArrowheads="1"/>
          </p:cNvSpPr>
          <p:nvPr/>
        </p:nvSpPr>
        <p:spPr bwMode="auto">
          <a:xfrm>
            <a:off x="0" y="549275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952155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E7086D-4D10-427B-8DC0-43E53ED4B357}"/>
              </a:ext>
            </a:extLst>
          </p:cNvPr>
          <p:cNvSpPr/>
          <p:nvPr/>
        </p:nvSpPr>
        <p:spPr>
          <a:xfrm>
            <a:off x="540327" y="244207"/>
            <a:ext cx="5777346" cy="9490611"/>
          </a:xfrm>
          <a:prstGeom prst="rect">
            <a:avLst/>
          </a:prstGeom>
        </p:spPr>
        <p:txBody>
          <a:bodyPr wrap="square">
            <a:spAutoFit/>
          </a:bodyPr>
          <a:lstStyle/>
          <a:p>
            <a:pPr algn="ctr">
              <a:lnSpc>
                <a:spcPct val="107000"/>
              </a:lnSpc>
              <a:spcAft>
                <a:spcPts val="800"/>
              </a:spcAft>
            </a:pPr>
            <a:r>
              <a:rPr lang="en-GB" sz="1600" b="1" dirty="0">
                <a:latin typeface="Abadi Extra Light" panose="020B0204020104020204" pitchFamily="34" charset="0"/>
                <a:ea typeface="Calibri" panose="020F0502020204030204" pitchFamily="34" charset="0"/>
                <a:cs typeface="Arial" panose="020B0604020202020204" pitchFamily="34" charset="0"/>
              </a:rPr>
              <a:t>PHOTOGRAPHY MANTRA!</a:t>
            </a:r>
            <a:endParaRPr lang="en-GB" sz="1600" dirty="0">
              <a:latin typeface="Abadi Extra Light" panose="020B0204020104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An aid to producing quality photography on a regular basis.</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The photographer should ask questions of themselves before they start creating images, this critical reflection should continue during the making process and as a part of the assessment process.</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Begin with the understanding that the photographer takes full responsibility for their photographs.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You must take </a:t>
            </a:r>
            <a:r>
              <a:rPr lang="en-GB" sz="1400" b="1" dirty="0">
                <a:latin typeface="Abadi Extra Light" panose="020B0204020104020204" pitchFamily="34" charset="0"/>
                <a:ea typeface="Calibri" panose="020F0502020204030204" pitchFamily="34" charset="0"/>
                <a:cs typeface="Arial" panose="020B0604020202020204" pitchFamily="34" charset="0"/>
              </a:rPr>
              <a:t>OWNERSHIP.</a:t>
            </a:r>
            <a:r>
              <a:rPr lang="en-GB" sz="1400" dirty="0">
                <a:latin typeface="Abadi Extra Light" panose="020B0204020104020204" pitchFamily="34" charset="0"/>
                <a:ea typeface="Calibri" panose="020F0502020204030204" pitchFamily="34" charset="0"/>
                <a:cs typeface="Arial" panose="020B0604020202020204" pitchFamily="34" charset="0"/>
              </a:rPr>
              <a:t> The creative process begins here!</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WHAT AM I GOING TO CAPTURE/CREATE? What is my theme/subject?</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457200" algn="just">
              <a:spcAft>
                <a:spcPts val="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WHY AM I FOCUSING ON THIS SPECIFIC SUBJECT?  Could be Passion, love, interest, knowledge, the only option.</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HOW AM I GOING TO PRODUCE THE IMAGE? WHAT TECHNIQUE, APPROACH, STYLE?  HOW, SHOULD BE DICTATED BY YOUR AIMS. (e.g. I am trying to capture the colour.)</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GATHER APPROPRIATE RESOURCES. FIRST AND SECOND HAND. KEEP ADDING TO AND ENRICHING THESE RESOURCES.</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BEGIN MAKING.</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RESPOND TO WHAT YOU HAVE MADE AND MOVE FORWARDS.</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CONSTANTLY ASSESS AND REFLECT ON YOUR PROGRESS.</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457200">
              <a:spcAft>
                <a:spcPts val="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This whole process is cyclical and will move at a different pace depending on the individual.</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i="1" dirty="0">
                <a:latin typeface="Abadi Extra Light" panose="020B0204020104020204" pitchFamily="34" charset="0"/>
                <a:ea typeface="Calibri" panose="020F0502020204030204" pitchFamily="34" charset="0"/>
                <a:cs typeface="Arial" panose="020B0604020202020204" pitchFamily="34" charset="0"/>
              </a:rPr>
              <a:t>‘YOU DON’T TAKE A PHOTOGRAPH, YOU MAKE IT’</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657600" indent="457200">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Ansel Adams.</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This whole process cannot just take place in lessons; you need to become fascinated and fully involved in your work. If you have no interest in your work why should anyone else?</a:t>
            </a:r>
            <a:endParaRPr lang="en-GB" sz="1400" dirty="0">
              <a:effectLst/>
              <a:latin typeface="Abadi Extra Light" panose="020B0204020104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9431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760BB0A-C441-4CFA-9383-D3C6507A62BF}"/>
              </a:ext>
            </a:extLst>
          </p:cNvPr>
          <p:cNvSpPr/>
          <p:nvPr/>
        </p:nvSpPr>
        <p:spPr>
          <a:xfrm>
            <a:off x="443347" y="484691"/>
            <a:ext cx="5860472" cy="8922058"/>
          </a:xfrm>
          <a:prstGeom prst="rect">
            <a:avLst/>
          </a:prstGeom>
        </p:spPr>
        <p:txBody>
          <a:bodyPr wrap="square">
            <a:spAutoFit/>
          </a:bodyPr>
          <a:lstStyle/>
          <a:p>
            <a:pPr>
              <a:lnSpc>
                <a:spcPct val="107000"/>
              </a:lnSpc>
              <a:spcAft>
                <a:spcPts val="800"/>
              </a:spcAft>
            </a:pPr>
            <a:r>
              <a:rPr lang="en-GB" sz="1400" b="1" dirty="0">
                <a:latin typeface="Abadi Extra Light" panose="020B0204020104020204" pitchFamily="34" charset="0"/>
                <a:ea typeface="Calibri" panose="020F0502020204030204" pitchFamily="34" charset="0"/>
                <a:cs typeface="Arial" panose="020B0604020202020204" pitchFamily="34" charset="0"/>
              </a:rPr>
              <a:t>HEALTH AND SAFETY POLICY</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b="1" dirty="0">
                <a:latin typeface="Abadi Extra Light" panose="020B0204020104020204" pitchFamily="34" charset="0"/>
                <a:ea typeface="Calibri" panose="020F0502020204030204" pitchFamily="34" charset="0"/>
                <a:cs typeface="Arial" panose="020B0604020202020204" pitchFamily="34" charset="0"/>
              </a:rPr>
              <a:t>ART, DESIGN &amp; PHOTOGRAPHY</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b="1"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i="1" dirty="0">
                <a:latin typeface="Abadi Extra Light" panose="020B0204020104020204" pitchFamily="34" charset="0"/>
                <a:ea typeface="Calibri" panose="020F0502020204030204" pitchFamily="34" charset="0"/>
                <a:cs typeface="Arial" panose="020B0604020202020204" pitchFamily="34" charset="0"/>
              </a:rPr>
              <a:t>GUIDELINES</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i="1"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The following guidelines are to be applied throughout the department.</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Studios and storeroom to be locked between and after lessons. (Some sixth form access). Pupils can only work/enter studios with staff permission.</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457200" algn="just">
              <a:spcAft>
                <a:spcPts val="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Blazers, bags etc. to be left outside studio spaces. Long hair tied back. Aprons worn.</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457200" algn="just">
              <a:spcAft>
                <a:spcPts val="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No food and drink to be consumed in studio space.</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457200" algn="just">
              <a:spcAft>
                <a:spcPts val="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Movement around the studios must be orderly and calm. No running.</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457200" algn="just">
              <a:spcAft>
                <a:spcPts val="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Start, and end, of lessons to be structured and studios to be left tidy and ordered.</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457200" algn="just">
              <a:spcAft>
                <a:spcPts val="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Clear instruction and demonstrations must be given with tools, machinery etc.</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457200" algn="just">
              <a:spcAft>
                <a:spcPts val="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Appropriate precautions and protection must be adopted with different materials.</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457200" algn="just">
              <a:spcAft>
                <a:spcPts val="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Staff must be aware of any student Health or Behavioural issues. (SRN Policy)</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457200" algn="just">
              <a:spcAft>
                <a:spcPts val="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Normal KES Fire and evacuation guidelines apply.</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457200" algn="just">
              <a:spcAft>
                <a:spcPts val="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First aid issues to be referred to Medical centre.</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457200" algn="just">
              <a:spcAft>
                <a:spcPts val="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Studio space to be kept tidy and organised.</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457200" algn="just">
              <a:spcAft>
                <a:spcPts val="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dirty="0">
                <a:latin typeface="Abadi Extra Light" panose="020B0204020104020204" pitchFamily="34" charset="0"/>
                <a:ea typeface="Calibri" panose="020F0502020204030204" pitchFamily="34" charset="0"/>
                <a:cs typeface="Arial" panose="020B0604020202020204" pitchFamily="34" charset="0"/>
              </a:rPr>
              <a:t>No tools, knives etc. to be removed from the department.</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dirty="0">
                <a:latin typeface="Arial" panose="020B060402020202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082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C3D3001-6743-4F27-B636-CC3763975D77}"/>
              </a:ext>
            </a:extLst>
          </p:cNvPr>
          <p:cNvSpPr/>
          <p:nvPr/>
        </p:nvSpPr>
        <p:spPr>
          <a:xfrm>
            <a:off x="214745" y="187762"/>
            <a:ext cx="6490855" cy="9551526"/>
          </a:xfrm>
          <a:prstGeom prst="rect">
            <a:avLst/>
          </a:prstGeom>
        </p:spPr>
        <p:txBody>
          <a:bodyPr wrap="square">
            <a:spAutoFit/>
          </a:bodyPr>
          <a:lstStyle/>
          <a:p>
            <a:pPr algn="ctr">
              <a:lnSpc>
                <a:spcPct val="107000"/>
              </a:lnSpc>
              <a:spcAft>
                <a:spcPts val="1156"/>
              </a:spcAft>
            </a:pPr>
            <a:r>
              <a:rPr lang="en-GB" sz="1200" u="sng" dirty="0">
                <a:latin typeface="Abadi Extra Light" panose="020B0204020104020204" pitchFamily="34" charset="0"/>
                <a:ea typeface="Calibri" panose="020F0502020204030204" pitchFamily="34" charset="0"/>
                <a:cs typeface="Arial" panose="020B0604020202020204" pitchFamily="34" charset="0"/>
              </a:rPr>
              <a:t>AQA A Level Art &amp; Design- Photography</a:t>
            </a:r>
            <a:r>
              <a:rPr lang="en-GB" sz="1200" dirty="0">
                <a:latin typeface="Abadi Extra Light" panose="020B0204020104020204" pitchFamily="34" charset="0"/>
                <a:ea typeface="Calibri" panose="020F0502020204030204" pitchFamily="34" charset="0"/>
                <a:cs typeface="Times New Roman" panose="02020603050405020304" pitchFamily="18" charset="0"/>
              </a:rPr>
              <a:t> </a:t>
            </a:r>
          </a:p>
          <a:p>
            <a:pPr>
              <a:lnSpc>
                <a:spcPct val="150000"/>
              </a:lnSpc>
              <a:spcAft>
                <a:spcPts val="1560"/>
              </a:spcAft>
            </a:pPr>
            <a:r>
              <a:rPr lang="en-GB" sz="1200" kern="1800" dirty="0">
                <a:solidFill>
                  <a:srgbClr val="412878"/>
                </a:solidFill>
                <a:latin typeface="Abadi Extra Light" panose="020B0204020104020204" pitchFamily="34" charset="0"/>
                <a:ea typeface="Times New Roman" panose="02020603050405020304" pitchFamily="18" charset="0"/>
                <a:cs typeface="Arial" panose="020B0604020202020204" pitchFamily="34" charset="0"/>
              </a:rPr>
              <a:t>3.8 Photography</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50000"/>
              </a:lnSpc>
              <a:spcAft>
                <a:spcPts val="1733"/>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Students should be introduced to a variety of experiences that explore a range of photographic media, techniques and processes. They should be made aware of both traditional and new technologies.</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50000"/>
              </a:lnSpc>
              <a:spcAft>
                <a:spcPts val="1733"/>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Students should explore relevant images, artefacts and resources relating to a range of art, craft and design, from the past and from recent times, including European and non-European examples. This should be integral to the investigating and making processes. Students' responses to these examples must be shown through practical and critical activities that demonstrate their understanding of different styles, genres and traditions.</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50000"/>
              </a:lnSpc>
              <a:spcAft>
                <a:spcPts val="1733"/>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Students should use sketchbooks/workbooks/journals to underpin their work where appropriate. They may wish to develop their drawing skills in order to produce storyboards, thumbnail sketches and/or diagrams, where appropriate. </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50000"/>
              </a:lnSpc>
              <a:spcAft>
                <a:spcPts val="1733"/>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Students may use traditional methods and/or digital techniques to produce images.</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50000"/>
              </a:lnSpc>
              <a:spcAft>
                <a:spcPts val="1733"/>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Students should be aware of the four assessment objectives to be demonstrated in the context of the content and skills presented and of the importance of process as well as product.</a:t>
            </a:r>
            <a:endParaRPr lang="en-GB" sz="1200" dirty="0">
              <a:latin typeface="Abadi Extra Light" panose="020B0204020104020204" pitchFamily="34" charset="0"/>
              <a:ea typeface="Times New Roman" panose="02020603050405020304" pitchFamily="18" charset="0"/>
              <a:cs typeface="Times New Roman" panose="02020603050405020304" pitchFamily="18" charset="0"/>
            </a:endParaRPr>
          </a:p>
          <a:p>
            <a:pPr>
              <a:lnSpc>
                <a:spcPct val="150000"/>
              </a:lnSpc>
              <a:spcAft>
                <a:spcPts val="1733"/>
              </a:spcAft>
            </a:pPr>
            <a:r>
              <a:rPr lang="en-GB" sz="1200" u="sng" dirty="0">
                <a:solidFill>
                  <a:srgbClr val="412878"/>
                </a:solidFill>
                <a:latin typeface="Abadi Extra Light" panose="020B0204020104020204" pitchFamily="34" charset="0"/>
                <a:ea typeface="Times New Roman" panose="02020603050405020304" pitchFamily="18" charset="0"/>
                <a:cs typeface="Arial" panose="020B0604020202020204" pitchFamily="34" charset="0"/>
              </a:rPr>
              <a:t>Areas of study </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50000"/>
              </a:lnSpc>
              <a:spcAft>
                <a:spcPts val="1733"/>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Students are required to work in </a:t>
            </a:r>
            <a:r>
              <a:rPr lang="en-GB" sz="1200" b="1"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one or more</a:t>
            </a: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 area(s) of Photography, such as those listed below. They may explore overlapping areas and combinations of areas:</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495285" indent="-495285">
              <a:lnSpc>
                <a:spcPct val="150000"/>
              </a:lnSpc>
              <a:spcAft>
                <a:spcPts val="217"/>
              </a:spcAft>
              <a:buSzPts val="1000"/>
              <a:buFont typeface="Symbol" panose="05050102010706020507" pitchFamily="18" charset="2"/>
              <a:buChar char=""/>
              <a:tabLst>
                <a:tab pos="66038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portraiture</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495285" indent="-495285">
              <a:lnSpc>
                <a:spcPct val="150000"/>
              </a:lnSpc>
              <a:spcAft>
                <a:spcPts val="217"/>
              </a:spcAft>
              <a:buSzPts val="1000"/>
              <a:buFont typeface="Symbol" panose="05050102010706020507" pitchFamily="18" charset="2"/>
              <a:buChar char=""/>
              <a:tabLst>
                <a:tab pos="66038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landscape photography (working from the urban, rural and/or coastal environment)</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495285" indent="-495285">
              <a:lnSpc>
                <a:spcPct val="150000"/>
              </a:lnSpc>
              <a:spcAft>
                <a:spcPts val="217"/>
              </a:spcAft>
              <a:buSzPts val="1000"/>
              <a:buFont typeface="Symbol" panose="05050102010706020507" pitchFamily="18" charset="2"/>
              <a:buChar char=""/>
              <a:tabLst>
                <a:tab pos="66038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still life photography (working from objects or from the natural world)</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495285" indent="-495285">
              <a:lnSpc>
                <a:spcPct val="150000"/>
              </a:lnSpc>
              <a:spcAft>
                <a:spcPts val="217"/>
              </a:spcAft>
              <a:buSzPts val="1000"/>
              <a:buFont typeface="Symbol" panose="05050102010706020507" pitchFamily="18" charset="2"/>
              <a:buChar char=""/>
              <a:tabLst>
                <a:tab pos="66038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documentary photography, photojournalism</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495285" indent="-495285">
              <a:lnSpc>
                <a:spcPct val="150000"/>
              </a:lnSpc>
              <a:spcAft>
                <a:spcPts val="217"/>
              </a:spcAft>
              <a:buSzPts val="1000"/>
              <a:buFont typeface="Symbol" panose="05050102010706020507" pitchFamily="18" charset="2"/>
              <a:buChar char=""/>
              <a:tabLst>
                <a:tab pos="66038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fashion photography</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495285" indent="-495285">
              <a:lnSpc>
                <a:spcPct val="150000"/>
              </a:lnSpc>
              <a:spcAft>
                <a:spcPts val="217"/>
              </a:spcAft>
              <a:buSzPts val="1000"/>
              <a:buFont typeface="Symbol" panose="05050102010706020507" pitchFamily="18" charset="2"/>
              <a:buChar char=""/>
              <a:tabLst>
                <a:tab pos="66038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experimental imagery</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495285" indent="-495285">
              <a:lnSpc>
                <a:spcPct val="150000"/>
              </a:lnSpc>
              <a:spcAft>
                <a:spcPts val="217"/>
              </a:spcAft>
              <a:buSzPts val="1000"/>
              <a:buFont typeface="Symbol" panose="05050102010706020507" pitchFamily="18" charset="2"/>
              <a:buChar char=""/>
              <a:tabLst>
                <a:tab pos="66038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multimedia</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495285" indent="-495285">
              <a:lnSpc>
                <a:spcPct val="150000"/>
              </a:lnSpc>
              <a:spcAft>
                <a:spcPts val="217"/>
              </a:spcAft>
              <a:buSzPts val="1000"/>
              <a:buFont typeface="Symbol" panose="05050102010706020507" pitchFamily="18" charset="2"/>
              <a:buChar char=""/>
              <a:tabLst>
                <a:tab pos="66038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photographic installation</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495285" indent="-495285">
              <a:lnSpc>
                <a:spcPct val="150000"/>
              </a:lnSpc>
              <a:spcAft>
                <a:spcPts val="217"/>
              </a:spcAft>
              <a:buSzPts val="1000"/>
              <a:buFont typeface="Symbol" panose="05050102010706020507" pitchFamily="18" charset="2"/>
              <a:buChar char=""/>
              <a:tabLst>
                <a:tab pos="66038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moving image (video, film, animation).</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844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93247B4-EC4A-424C-B4B2-79AAB0D03D4F}"/>
              </a:ext>
            </a:extLst>
          </p:cNvPr>
          <p:cNvSpPr/>
          <p:nvPr/>
        </p:nvSpPr>
        <p:spPr>
          <a:xfrm>
            <a:off x="221673" y="609600"/>
            <a:ext cx="6636327" cy="8263865"/>
          </a:xfrm>
          <a:prstGeom prst="rect">
            <a:avLst/>
          </a:prstGeom>
        </p:spPr>
        <p:txBody>
          <a:bodyPr wrap="square">
            <a:spAutoFit/>
          </a:bodyPr>
          <a:lstStyle/>
          <a:p>
            <a:pPr>
              <a:lnSpc>
                <a:spcPct val="150000"/>
              </a:lnSpc>
              <a:spcBef>
                <a:spcPts val="1200"/>
              </a:spcBef>
              <a:spcAft>
                <a:spcPts val="900"/>
              </a:spcAft>
            </a:pPr>
            <a:r>
              <a:rPr lang="en-GB" sz="1200" u="sng" dirty="0">
                <a:solidFill>
                  <a:srgbClr val="412878"/>
                </a:solidFill>
                <a:latin typeface="Abadi Extra Light" panose="020B0204020104020204" pitchFamily="34" charset="0"/>
                <a:ea typeface="Times New Roman" panose="02020603050405020304" pitchFamily="18" charset="0"/>
                <a:cs typeface="Arial" panose="020B0604020202020204" pitchFamily="34" charset="0"/>
              </a:rPr>
              <a:t>Skills and techniques </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500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Students will be expected to demonstrate skills, as defined in </a:t>
            </a:r>
            <a:r>
              <a:rPr lang="en-GB" sz="1200" dirty="0">
                <a:solidFill>
                  <a:srgbClr val="2F71AC"/>
                </a:solidFill>
                <a:latin typeface="Abadi Extra Light" panose="020B0204020104020204" pitchFamily="34" charset="0"/>
                <a:ea typeface="Times New Roman" panose="02020603050405020304" pitchFamily="18" charset="0"/>
                <a:cs typeface="Arial" panose="020B0604020202020204" pitchFamily="34" charset="0"/>
                <a:hlinkClick r:id="rId2"/>
              </a:rPr>
              <a:t>Overarching knowledge, understanding and skills</a:t>
            </a: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 in the context of their chosen area(s) of Photography. Students will be required to demonstrate skills in all of the following:</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500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the ability to explore elements of visual language, line, form, colour, pattern and texture in the context of Photography</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500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awareness of intended audience or purpose for their chosen area(s) of Photography</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500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the ability to respond to an issue, theme, concept or idea, or work to a brief or answer a need in Photography</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500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appreciation of viewpoint, composition, aperture, depth of field, shutter speed and movement</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500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appropriate use of the camera, film, lenses, filters and lighting for work in their chosen area(s) of Photography</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500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understanding of techniques related to the production of photographic images and, where appropriate, presentation and layout.</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50000"/>
              </a:lnSpc>
              <a:spcAft>
                <a:spcPts val="15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 </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50000"/>
              </a:lnSpc>
              <a:spcBef>
                <a:spcPts val="1200"/>
              </a:spcBef>
              <a:spcAft>
                <a:spcPts val="900"/>
              </a:spcAft>
            </a:pPr>
            <a:r>
              <a:rPr lang="en-GB" sz="1200" u="sng" dirty="0">
                <a:solidFill>
                  <a:srgbClr val="412878"/>
                </a:solidFill>
                <a:latin typeface="Abadi Extra Light" panose="020B0204020104020204" pitchFamily="34" charset="0"/>
                <a:ea typeface="Times New Roman" panose="02020603050405020304" pitchFamily="18" charset="0"/>
                <a:cs typeface="Arial" panose="020B0604020202020204" pitchFamily="34" charset="0"/>
              </a:rPr>
              <a:t>Knowledge and understanding </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500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Students must show knowledge and understanding of:</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500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relevant materials, processes, technologies and resources</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500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how ideas, feelings and meanings can be conveyed and interpreted in images and artefacts created in their chosen area(s) of Photography</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500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historical and contemporary developments and different styles and genres </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500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how images and artefacts relate to social, environmental, cultural and/or ethical contexts, and to the time and place in which they were created</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500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continuity and change in different styles, genres and traditions relevant to Photography</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50000"/>
              </a:lnSpc>
              <a:spcAft>
                <a:spcPts val="50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a working vocabulary and specialist terminology that is relevant to their chosen area(s) of Photography.</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324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D15AF740-C6F0-4486-B00F-296B0218BCE9}"/>
              </a:ext>
            </a:extLst>
          </p:cNvPr>
          <p:cNvGraphicFramePr>
            <a:graphicFrameLocks noGrp="1"/>
          </p:cNvGraphicFramePr>
          <p:nvPr/>
        </p:nvGraphicFramePr>
        <p:xfrm>
          <a:off x="576263" y="1273871"/>
          <a:ext cx="5915025" cy="2983994"/>
        </p:xfrm>
        <a:graphic>
          <a:graphicData uri="http://schemas.openxmlformats.org/drawingml/2006/table">
            <a:tbl>
              <a:tblPr firstRow="1" firstCol="1" bandRow="1"/>
              <a:tblGrid>
                <a:gridCol w="5915025">
                  <a:extLst>
                    <a:ext uri="{9D8B030D-6E8A-4147-A177-3AD203B41FA5}">
                      <a16:colId xmlns:a16="http://schemas.microsoft.com/office/drawing/2014/main" val="175967122"/>
                    </a:ext>
                  </a:extLst>
                </a:gridCol>
              </a:tblGrid>
              <a:tr h="0">
                <a:tc>
                  <a:txBody>
                    <a:bodyPr/>
                    <a:lstStyle/>
                    <a:p>
                      <a:pPr>
                        <a:lnSpc>
                          <a:spcPts val="1800"/>
                        </a:lnSpc>
                        <a:spcAft>
                          <a:spcPts val="1200"/>
                        </a:spcAft>
                      </a:pPr>
                      <a:r>
                        <a:rPr lang="en-GB" sz="1200" dirty="0">
                          <a:solidFill>
                            <a:srgbClr val="000000"/>
                          </a:solidFill>
                          <a:effectLst/>
                          <a:latin typeface="Abadi Extra Light" panose="020B0204020104020204" pitchFamily="34" charset="0"/>
                          <a:ea typeface="Calibri" panose="020F0502020204030204" pitchFamily="34" charset="0"/>
                          <a:cs typeface="Arial" panose="020B0604020202020204" pitchFamily="34" charset="0"/>
                        </a:rPr>
                        <a:t>Component 1: Personal investigation</a:t>
                      </a:r>
                      <a:endParaRPr lang="en-GB" sz="1200" dirty="0">
                        <a:effectLst/>
                        <a:latin typeface="Abadi Extra Light" panose="020B0204020104020204" pitchFamily="34" charset="0"/>
                        <a:ea typeface="Calibri" panose="020F0502020204030204" pitchFamily="34" charset="0"/>
                        <a:cs typeface="Times New Roman" panose="02020603050405020304" pitchFamily="18" charset="0"/>
                      </a:endParaRPr>
                    </a:p>
                  </a:txBody>
                  <a:tcPr marL="95250" marR="95250" marT="95250" marB="95250" anchor="ctr">
                    <a:lnL>
                      <a:noFill/>
                    </a:lnL>
                    <a:lnR>
                      <a:noFill/>
                    </a:lnR>
                    <a:lnT>
                      <a:noFill/>
                    </a:lnT>
                    <a:lnB>
                      <a:noFill/>
                    </a:lnB>
                    <a:solidFill>
                      <a:srgbClr val="CFCFCF"/>
                    </a:solidFill>
                  </a:tcPr>
                </a:tc>
                <a:extLst>
                  <a:ext uri="{0D108BD9-81ED-4DB2-BD59-A6C34878D82A}">
                    <a16:rowId xmlns:a16="http://schemas.microsoft.com/office/drawing/2014/main" val="3104966467"/>
                  </a:ext>
                </a:extLst>
              </a:tr>
              <a:tr h="0">
                <a:tc>
                  <a:txBody>
                    <a:bodyPr/>
                    <a:lstStyle/>
                    <a:p>
                      <a:pPr>
                        <a:lnSpc>
                          <a:spcPct val="107000"/>
                        </a:lnSpc>
                        <a:spcAft>
                          <a:spcPts val="1200"/>
                        </a:spcAft>
                      </a:pPr>
                      <a:r>
                        <a:rPr lang="en-GB" sz="1200" b="1">
                          <a:solidFill>
                            <a:srgbClr val="4C4C4B"/>
                          </a:solidFill>
                          <a:effectLst/>
                          <a:latin typeface="Abadi Extra Light" panose="020B0204020104020204" pitchFamily="34" charset="0"/>
                          <a:ea typeface="Times New Roman" panose="02020603050405020304" pitchFamily="18" charset="0"/>
                          <a:cs typeface="Arial" panose="020B0604020202020204" pitchFamily="34" charset="0"/>
                        </a:rPr>
                        <a:t>What's assessed</a:t>
                      </a:r>
                      <a:endParaRPr lang="en-GB" sz="1200">
                        <a:effectLst/>
                        <a:latin typeface="Abadi Extra Light" panose="020B0204020104020204" pitchFamily="34" charset="0"/>
                        <a:ea typeface="Times New Roman" panose="02020603050405020304" pitchFamily="18" charset="0"/>
                        <a:cs typeface="Times New Roman" panose="02020603050405020304" pitchFamily="18" charset="0"/>
                      </a:endParaRPr>
                    </a:p>
                    <a:p>
                      <a:pPr>
                        <a:lnSpc>
                          <a:spcPct val="107000"/>
                        </a:lnSpc>
                        <a:spcAft>
                          <a:spcPts val="1200"/>
                        </a:spcAft>
                      </a:pPr>
                      <a:r>
                        <a:rPr lang="en-GB" sz="1200">
                          <a:solidFill>
                            <a:srgbClr val="4C4C4B"/>
                          </a:solidFill>
                          <a:effectLst/>
                          <a:latin typeface="Abadi Extra Light" panose="020B0204020104020204" pitchFamily="34" charset="0"/>
                          <a:ea typeface="Times New Roman" panose="02020603050405020304" pitchFamily="18" charset="0"/>
                          <a:cs typeface="Arial" panose="020B0604020202020204" pitchFamily="34" charset="0"/>
                        </a:rPr>
                        <a:t>Personal investigation - 7201/C, 7202/C, 7203/C, 7204/C, 7205/C, 7206/C</a:t>
                      </a:r>
                      <a:endParaRPr lang="en-GB" sz="1200">
                        <a:effectLst/>
                        <a:latin typeface="Abadi Extra Light" panose="020B0204020104020204" pitchFamily="34" charset="0"/>
                        <a:ea typeface="Times New Roman" panose="02020603050405020304" pitchFamily="18" charset="0"/>
                        <a:cs typeface="Times New Roman" panose="02020603050405020304" pitchFamily="18" charset="0"/>
                      </a:endParaRPr>
                    </a:p>
                  </a:txBody>
                  <a:tcPr marL="95250" marR="95250" marT="95250" marB="95250">
                    <a:lnL>
                      <a:noFill/>
                    </a:lnL>
                    <a:lnR>
                      <a:noFill/>
                    </a:lnR>
                    <a:lnT>
                      <a:noFill/>
                    </a:lnT>
                    <a:lnB>
                      <a:noFill/>
                    </a:lnB>
                  </a:tcPr>
                </a:tc>
                <a:extLst>
                  <a:ext uri="{0D108BD9-81ED-4DB2-BD59-A6C34878D82A}">
                    <a16:rowId xmlns:a16="http://schemas.microsoft.com/office/drawing/2014/main" val="2278707786"/>
                  </a:ext>
                </a:extLst>
              </a:tr>
              <a:tr h="0">
                <a:tc>
                  <a:txBody>
                    <a:bodyPr/>
                    <a:lstStyle/>
                    <a:p>
                      <a:pPr>
                        <a:lnSpc>
                          <a:spcPts val="1800"/>
                        </a:lnSpc>
                        <a:spcAft>
                          <a:spcPts val="1200"/>
                        </a:spcAft>
                      </a:pPr>
                      <a:r>
                        <a:rPr lang="en-GB" sz="1200" b="1">
                          <a:solidFill>
                            <a:srgbClr val="4C4C4B"/>
                          </a:solidFill>
                          <a:effectLst/>
                          <a:latin typeface="Abadi Extra Light" panose="020B0204020104020204" pitchFamily="34" charset="0"/>
                          <a:ea typeface="Times New Roman" panose="02020603050405020304" pitchFamily="18" charset="0"/>
                          <a:cs typeface="Arial" panose="020B0604020202020204" pitchFamily="34" charset="0"/>
                        </a:rPr>
                        <a:t>Assessed</a:t>
                      </a:r>
                      <a:endParaRPr lang="en-GB" sz="1200">
                        <a:effectLst/>
                        <a:latin typeface="Abadi Extra Light" panose="020B0204020104020204" pitchFamily="34" charset="0"/>
                        <a:ea typeface="Times New Roman" panose="02020603050405020304" pitchFamily="18"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200">
                          <a:solidFill>
                            <a:srgbClr val="4C4C4B"/>
                          </a:solidFill>
                          <a:effectLst/>
                          <a:latin typeface="Abadi Extra Light" panose="020B0204020104020204" pitchFamily="34" charset="0"/>
                          <a:ea typeface="Calibri" panose="020F0502020204030204" pitchFamily="34" charset="0"/>
                          <a:cs typeface="Arial" panose="020B0604020202020204" pitchFamily="34" charset="0"/>
                        </a:rPr>
                        <a:t>No time limit</a:t>
                      </a:r>
                      <a:endParaRPr lang="en-GB" sz="1200">
                        <a:effectLst/>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200">
                          <a:solidFill>
                            <a:srgbClr val="4C4C4B"/>
                          </a:solidFill>
                          <a:effectLst/>
                          <a:latin typeface="Abadi Extra Light" panose="020B0204020104020204" pitchFamily="34" charset="0"/>
                          <a:ea typeface="Calibri" panose="020F0502020204030204" pitchFamily="34" charset="0"/>
                          <a:cs typeface="Arial" panose="020B0604020202020204" pitchFamily="34" charset="0"/>
                        </a:rPr>
                        <a:t>96 marks</a:t>
                      </a:r>
                      <a:endParaRPr lang="en-GB" sz="1200">
                        <a:effectLst/>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200">
                          <a:solidFill>
                            <a:srgbClr val="4C4C4B"/>
                          </a:solidFill>
                          <a:effectLst/>
                          <a:latin typeface="Abadi Extra Light" panose="020B0204020104020204" pitchFamily="34" charset="0"/>
                          <a:ea typeface="Calibri" panose="020F0502020204030204" pitchFamily="34" charset="0"/>
                          <a:cs typeface="Arial" panose="020B0604020202020204" pitchFamily="34" charset="0"/>
                        </a:rPr>
                        <a:t>60% of A-level</a:t>
                      </a:r>
                      <a:endParaRPr lang="en-GB" sz="1200">
                        <a:effectLst/>
                        <a:latin typeface="Abadi Extra Light" panose="020B0204020104020204" pitchFamily="34" charset="0"/>
                        <a:ea typeface="Calibri" panose="020F0502020204030204" pitchFamily="34" charset="0"/>
                        <a:cs typeface="Times New Roman" panose="02020603050405020304" pitchFamily="18" charset="0"/>
                      </a:endParaRPr>
                    </a:p>
                  </a:txBody>
                  <a:tcPr marL="95250" marR="95250" marT="95250" marB="95250">
                    <a:lnL>
                      <a:noFill/>
                    </a:lnL>
                    <a:lnR>
                      <a:noFill/>
                    </a:lnR>
                    <a:lnT>
                      <a:noFill/>
                    </a:lnT>
                    <a:lnB>
                      <a:noFill/>
                    </a:lnB>
                  </a:tcPr>
                </a:tc>
                <a:extLst>
                  <a:ext uri="{0D108BD9-81ED-4DB2-BD59-A6C34878D82A}">
                    <a16:rowId xmlns:a16="http://schemas.microsoft.com/office/drawing/2014/main" val="1930171013"/>
                  </a:ext>
                </a:extLst>
              </a:tr>
              <a:tr h="0">
                <a:tc>
                  <a:txBody>
                    <a:bodyPr/>
                    <a:lstStyle/>
                    <a:p>
                      <a:pPr>
                        <a:lnSpc>
                          <a:spcPct val="107000"/>
                        </a:lnSpc>
                        <a:spcAft>
                          <a:spcPts val="1200"/>
                        </a:spcAft>
                      </a:pPr>
                      <a:r>
                        <a:rPr lang="en-GB" sz="1200" dirty="0">
                          <a:solidFill>
                            <a:srgbClr val="4C4C4B"/>
                          </a:solidFill>
                          <a:effectLst/>
                          <a:latin typeface="Abadi Extra Light" panose="020B0204020104020204" pitchFamily="34" charset="0"/>
                          <a:ea typeface="Times New Roman" panose="02020603050405020304" pitchFamily="18" charset="0"/>
                          <a:cs typeface="Arial" panose="020B0604020202020204" pitchFamily="34" charset="0"/>
                        </a:rPr>
                        <a:t>Non-exam assessment (NEA) set and marked by the centre and moderated by AQA during a visit to the centre. Visits will normally take place in June.</a:t>
                      </a:r>
                      <a:endParaRPr lang="en-GB" sz="1200" dirty="0">
                        <a:effectLst/>
                        <a:latin typeface="Abadi Extra Light" panose="020B0204020104020204" pitchFamily="34" charset="0"/>
                        <a:ea typeface="Times New Roman" panose="02020603050405020304" pitchFamily="18" charset="0"/>
                        <a:cs typeface="Times New Roman" panose="02020603050405020304" pitchFamily="18" charset="0"/>
                      </a:endParaRPr>
                    </a:p>
                  </a:txBody>
                  <a:tcPr marL="95250" marR="95250" marT="95250" marB="95250">
                    <a:lnL>
                      <a:noFill/>
                    </a:lnL>
                    <a:lnR>
                      <a:noFill/>
                    </a:lnR>
                    <a:lnT>
                      <a:noFill/>
                    </a:lnT>
                    <a:lnB>
                      <a:noFill/>
                    </a:lnB>
                  </a:tcPr>
                </a:tc>
                <a:extLst>
                  <a:ext uri="{0D108BD9-81ED-4DB2-BD59-A6C34878D82A}">
                    <a16:rowId xmlns:a16="http://schemas.microsoft.com/office/drawing/2014/main" val="2206262852"/>
                  </a:ext>
                </a:extLst>
              </a:tr>
            </a:tbl>
          </a:graphicData>
        </a:graphic>
      </p:graphicFrame>
      <p:graphicFrame>
        <p:nvGraphicFramePr>
          <p:cNvPr id="10" name="Table 9">
            <a:extLst>
              <a:ext uri="{FF2B5EF4-FFF2-40B4-BE49-F238E27FC236}">
                <a16:creationId xmlns:a16="http://schemas.microsoft.com/office/drawing/2014/main" id="{F824A3EC-ABCA-4A6A-AC9D-19A8A651B54B}"/>
              </a:ext>
            </a:extLst>
          </p:cNvPr>
          <p:cNvGraphicFramePr>
            <a:graphicFrameLocks noGrp="1"/>
          </p:cNvGraphicFramePr>
          <p:nvPr/>
        </p:nvGraphicFramePr>
        <p:xfrm>
          <a:off x="576262" y="5095587"/>
          <a:ext cx="5915025" cy="3179701"/>
        </p:xfrm>
        <a:graphic>
          <a:graphicData uri="http://schemas.openxmlformats.org/drawingml/2006/table">
            <a:tbl>
              <a:tblPr firstRow="1" firstCol="1" bandRow="1"/>
              <a:tblGrid>
                <a:gridCol w="5915025">
                  <a:extLst>
                    <a:ext uri="{9D8B030D-6E8A-4147-A177-3AD203B41FA5}">
                      <a16:colId xmlns:a16="http://schemas.microsoft.com/office/drawing/2014/main" val="2473198460"/>
                    </a:ext>
                  </a:extLst>
                </a:gridCol>
              </a:tblGrid>
              <a:tr h="0">
                <a:tc>
                  <a:txBody>
                    <a:bodyPr/>
                    <a:lstStyle/>
                    <a:p>
                      <a:pPr>
                        <a:lnSpc>
                          <a:spcPts val="1800"/>
                        </a:lnSpc>
                        <a:spcAft>
                          <a:spcPts val="1200"/>
                        </a:spcAft>
                      </a:pPr>
                      <a:r>
                        <a:rPr lang="en-GB" sz="1200">
                          <a:solidFill>
                            <a:srgbClr val="000000"/>
                          </a:solidFill>
                          <a:effectLst/>
                          <a:latin typeface="Abadi Extra Light" panose="020B0204020104020204" pitchFamily="34" charset="0"/>
                          <a:ea typeface="Calibri" panose="020F0502020204030204" pitchFamily="34" charset="0"/>
                          <a:cs typeface="Arial" panose="020B0604020202020204" pitchFamily="34" charset="0"/>
                        </a:rPr>
                        <a:t>Component 2: Externally set assignment</a:t>
                      </a:r>
                      <a:endParaRPr lang="en-GB" sz="1200">
                        <a:effectLst/>
                        <a:latin typeface="Abadi Extra Light" panose="020B0204020104020204" pitchFamily="34" charset="0"/>
                        <a:ea typeface="Calibri" panose="020F0502020204030204" pitchFamily="34" charset="0"/>
                        <a:cs typeface="Times New Roman" panose="02020603050405020304" pitchFamily="18" charset="0"/>
                      </a:endParaRPr>
                    </a:p>
                  </a:txBody>
                  <a:tcPr marL="95250" marR="95250" marT="95250" marB="95250" anchor="ctr">
                    <a:lnL>
                      <a:noFill/>
                    </a:lnL>
                    <a:lnR>
                      <a:noFill/>
                    </a:lnR>
                    <a:lnT>
                      <a:noFill/>
                    </a:lnT>
                    <a:lnB>
                      <a:noFill/>
                    </a:lnB>
                    <a:solidFill>
                      <a:srgbClr val="CFCFCF"/>
                    </a:solidFill>
                  </a:tcPr>
                </a:tc>
                <a:extLst>
                  <a:ext uri="{0D108BD9-81ED-4DB2-BD59-A6C34878D82A}">
                    <a16:rowId xmlns:a16="http://schemas.microsoft.com/office/drawing/2014/main" val="1967871731"/>
                  </a:ext>
                </a:extLst>
              </a:tr>
              <a:tr h="0">
                <a:tc>
                  <a:txBody>
                    <a:bodyPr/>
                    <a:lstStyle/>
                    <a:p>
                      <a:pPr>
                        <a:lnSpc>
                          <a:spcPct val="107000"/>
                        </a:lnSpc>
                        <a:spcAft>
                          <a:spcPts val="1200"/>
                        </a:spcAft>
                      </a:pPr>
                      <a:r>
                        <a:rPr lang="en-GB" sz="1200" b="1" dirty="0">
                          <a:solidFill>
                            <a:srgbClr val="4C4C4B"/>
                          </a:solidFill>
                          <a:effectLst/>
                          <a:latin typeface="Abadi Extra Light" panose="020B0204020104020204" pitchFamily="34" charset="0"/>
                          <a:ea typeface="Times New Roman" panose="02020603050405020304" pitchFamily="18" charset="0"/>
                          <a:cs typeface="Arial" panose="020B0604020202020204" pitchFamily="34" charset="0"/>
                        </a:rPr>
                        <a:t>What's assessed</a:t>
                      </a:r>
                      <a:endParaRPr lang="en-GB" sz="1200" dirty="0">
                        <a:effectLst/>
                        <a:latin typeface="Abadi Extra Light" panose="020B0204020104020204" pitchFamily="34" charset="0"/>
                        <a:ea typeface="Times New Roman" panose="02020603050405020304" pitchFamily="18" charset="0"/>
                        <a:cs typeface="Times New Roman" panose="02020603050405020304" pitchFamily="18" charset="0"/>
                      </a:endParaRPr>
                    </a:p>
                    <a:p>
                      <a:pPr>
                        <a:lnSpc>
                          <a:spcPct val="107000"/>
                        </a:lnSpc>
                        <a:spcAft>
                          <a:spcPts val="1200"/>
                        </a:spcAft>
                      </a:pPr>
                      <a:r>
                        <a:rPr lang="en-GB" sz="1200" dirty="0">
                          <a:solidFill>
                            <a:srgbClr val="4C4C4B"/>
                          </a:solidFill>
                          <a:effectLst/>
                          <a:latin typeface="Abadi Extra Light" panose="020B0204020104020204" pitchFamily="34" charset="0"/>
                          <a:ea typeface="Times New Roman" panose="02020603050405020304" pitchFamily="18" charset="0"/>
                          <a:cs typeface="Arial" panose="020B0604020202020204" pitchFamily="34" charset="0"/>
                        </a:rPr>
                        <a:t>Response to an externally set assignment - 7201/X, 7202/X, 7203/X, 7204/X, 7205/X, 7206/X</a:t>
                      </a:r>
                      <a:endParaRPr lang="en-GB" sz="1200" dirty="0">
                        <a:effectLst/>
                        <a:latin typeface="Abadi Extra Light" panose="020B0204020104020204" pitchFamily="34" charset="0"/>
                        <a:ea typeface="Times New Roman" panose="02020603050405020304" pitchFamily="18" charset="0"/>
                        <a:cs typeface="Times New Roman" panose="02020603050405020304" pitchFamily="18" charset="0"/>
                      </a:endParaRPr>
                    </a:p>
                  </a:txBody>
                  <a:tcPr marL="95250" marR="95250" marT="95250" marB="95250">
                    <a:lnL>
                      <a:noFill/>
                    </a:lnL>
                    <a:lnR>
                      <a:noFill/>
                    </a:lnR>
                    <a:lnT>
                      <a:noFill/>
                    </a:lnT>
                    <a:lnB>
                      <a:noFill/>
                    </a:lnB>
                  </a:tcPr>
                </a:tc>
                <a:extLst>
                  <a:ext uri="{0D108BD9-81ED-4DB2-BD59-A6C34878D82A}">
                    <a16:rowId xmlns:a16="http://schemas.microsoft.com/office/drawing/2014/main" val="887140827"/>
                  </a:ext>
                </a:extLst>
              </a:tr>
              <a:tr h="0">
                <a:tc>
                  <a:txBody>
                    <a:bodyPr/>
                    <a:lstStyle/>
                    <a:p>
                      <a:pPr>
                        <a:lnSpc>
                          <a:spcPts val="1800"/>
                        </a:lnSpc>
                        <a:spcAft>
                          <a:spcPts val="1200"/>
                        </a:spcAft>
                      </a:pPr>
                      <a:r>
                        <a:rPr lang="en-GB" sz="1200" b="1">
                          <a:solidFill>
                            <a:srgbClr val="4C4C4B"/>
                          </a:solidFill>
                          <a:effectLst/>
                          <a:latin typeface="Abadi Extra Light" panose="020B0204020104020204" pitchFamily="34" charset="0"/>
                          <a:ea typeface="Times New Roman" panose="02020603050405020304" pitchFamily="18" charset="0"/>
                          <a:cs typeface="Arial" panose="020B0604020202020204" pitchFamily="34" charset="0"/>
                        </a:rPr>
                        <a:t>Assessed</a:t>
                      </a:r>
                      <a:endParaRPr lang="en-GB" sz="1200">
                        <a:effectLst/>
                        <a:latin typeface="Abadi Extra Light" panose="020B0204020104020204" pitchFamily="34" charset="0"/>
                        <a:ea typeface="Times New Roman" panose="02020603050405020304" pitchFamily="18"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200">
                          <a:solidFill>
                            <a:srgbClr val="4C4C4B"/>
                          </a:solidFill>
                          <a:effectLst/>
                          <a:latin typeface="Abadi Extra Light" panose="020B0204020104020204" pitchFamily="34" charset="0"/>
                          <a:ea typeface="Calibri" panose="020F0502020204030204" pitchFamily="34" charset="0"/>
                          <a:cs typeface="Arial" panose="020B0604020202020204" pitchFamily="34" charset="0"/>
                        </a:rPr>
                        <a:t>Preparatory period + 15 hours supervised time </a:t>
                      </a:r>
                      <a:endParaRPr lang="en-GB" sz="1200">
                        <a:effectLst/>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200">
                          <a:solidFill>
                            <a:srgbClr val="4C4C4B"/>
                          </a:solidFill>
                          <a:effectLst/>
                          <a:latin typeface="Abadi Extra Light" panose="020B0204020104020204" pitchFamily="34" charset="0"/>
                          <a:ea typeface="Calibri" panose="020F0502020204030204" pitchFamily="34" charset="0"/>
                          <a:cs typeface="Arial" panose="020B0604020202020204" pitchFamily="34" charset="0"/>
                        </a:rPr>
                        <a:t>96 marks</a:t>
                      </a:r>
                      <a:endParaRPr lang="en-GB" sz="1200">
                        <a:effectLst/>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200">
                          <a:solidFill>
                            <a:srgbClr val="4C4C4B"/>
                          </a:solidFill>
                          <a:effectLst/>
                          <a:latin typeface="Abadi Extra Light" panose="020B0204020104020204" pitchFamily="34" charset="0"/>
                          <a:ea typeface="Calibri" panose="020F0502020204030204" pitchFamily="34" charset="0"/>
                          <a:cs typeface="Arial" panose="020B0604020202020204" pitchFamily="34" charset="0"/>
                        </a:rPr>
                        <a:t>40% of A-level</a:t>
                      </a:r>
                      <a:endParaRPr lang="en-GB" sz="1200">
                        <a:effectLst/>
                        <a:latin typeface="Abadi Extra Light" panose="020B0204020104020204" pitchFamily="34" charset="0"/>
                        <a:ea typeface="Calibri" panose="020F0502020204030204" pitchFamily="34" charset="0"/>
                        <a:cs typeface="Times New Roman" panose="02020603050405020304" pitchFamily="18" charset="0"/>
                      </a:endParaRPr>
                    </a:p>
                  </a:txBody>
                  <a:tcPr marL="95250" marR="95250" marT="95250" marB="95250">
                    <a:lnL>
                      <a:noFill/>
                    </a:lnL>
                    <a:lnR>
                      <a:noFill/>
                    </a:lnR>
                    <a:lnT>
                      <a:noFill/>
                    </a:lnT>
                    <a:lnB>
                      <a:noFill/>
                    </a:lnB>
                  </a:tcPr>
                </a:tc>
                <a:extLst>
                  <a:ext uri="{0D108BD9-81ED-4DB2-BD59-A6C34878D82A}">
                    <a16:rowId xmlns:a16="http://schemas.microsoft.com/office/drawing/2014/main" val="2117647974"/>
                  </a:ext>
                </a:extLst>
              </a:tr>
              <a:tr h="0">
                <a:tc>
                  <a:txBody>
                    <a:bodyPr/>
                    <a:lstStyle/>
                    <a:p>
                      <a:pPr>
                        <a:lnSpc>
                          <a:spcPct val="107000"/>
                        </a:lnSpc>
                        <a:spcAft>
                          <a:spcPts val="1200"/>
                        </a:spcAft>
                      </a:pPr>
                      <a:r>
                        <a:rPr lang="en-GB" sz="1200" dirty="0">
                          <a:solidFill>
                            <a:srgbClr val="4C4C4B"/>
                          </a:solidFill>
                          <a:effectLst/>
                          <a:latin typeface="Abadi Extra Light" panose="020B0204020104020204" pitchFamily="34" charset="0"/>
                          <a:ea typeface="Times New Roman" panose="02020603050405020304" pitchFamily="18" charset="0"/>
                          <a:cs typeface="Arial" panose="020B0604020202020204" pitchFamily="34" charset="0"/>
                        </a:rPr>
                        <a:t>Non-exam assessment (NEA) set by AQA, marked by the centre and moderated by AQA during a visit to the centre. Visits will normally take place in June.</a:t>
                      </a:r>
                      <a:endParaRPr lang="en-GB" sz="1200" dirty="0">
                        <a:effectLst/>
                        <a:latin typeface="Abadi Extra Light" panose="020B0204020104020204" pitchFamily="34" charset="0"/>
                        <a:ea typeface="Times New Roman" panose="02020603050405020304" pitchFamily="18" charset="0"/>
                        <a:cs typeface="Times New Roman" panose="02020603050405020304" pitchFamily="18" charset="0"/>
                      </a:endParaRPr>
                    </a:p>
                  </a:txBody>
                  <a:tcPr marL="95250" marR="95250" marT="95250" marB="95250">
                    <a:lnL>
                      <a:noFill/>
                    </a:lnL>
                    <a:lnR>
                      <a:noFill/>
                    </a:lnR>
                    <a:lnT>
                      <a:noFill/>
                    </a:lnT>
                    <a:lnB>
                      <a:noFill/>
                    </a:lnB>
                  </a:tcPr>
                </a:tc>
                <a:extLst>
                  <a:ext uri="{0D108BD9-81ED-4DB2-BD59-A6C34878D82A}">
                    <a16:rowId xmlns:a16="http://schemas.microsoft.com/office/drawing/2014/main" val="238684601"/>
                  </a:ext>
                </a:extLst>
              </a:tr>
            </a:tbl>
          </a:graphicData>
        </a:graphic>
      </p:graphicFrame>
      <p:sp>
        <p:nvSpPr>
          <p:cNvPr id="11" name="Rectangle 5">
            <a:extLst>
              <a:ext uri="{FF2B5EF4-FFF2-40B4-BE49-F238E27FC236}">
                <a16:creationId xmlns:a16="http://schemas.microsoft.com/office/drawing/2014/main" id="{E7D0D43A-E24E-42F8-9DBE-73E6FF747622}"/>
              </a:ext>
            </a:extLst>
          </p:cNvPr>
          <p:cNvSpPr>
            <a:spLocks noChangeArrowheads="1"/>
          </p:cNvSpPr>
          <p:nvPr/>
        </p:nvSpPr>
        <p:spPr bwMode="auto">
          <a:xfrm>
            <a:off x="576262" y="464859"/>
            <a:ext cx="1484702" cy="91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25392" rIns="91440" bIns="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000" b="1" i="0" u="sng" strike="noStrike" cap="none" normalizeH="0" baseline="0" dirty="0">
                <a:ln>
                  <a:noFill/>
                </a:ln>
                <a:solidFill>
                  <a:srgbClr val="412878"/>
                </a:solidFill>
                <a:effectLst/>
                <a:latin typeface="Abadi Extra Light" panose="020B0204020104020204" pitchFamily="34" charset="0"/>
                <a:ea typeface="Times New Roman" panose="02020603050405020304" pitchFamily="18" charset="0"/>
                <a:cs typeface="Arial" panose="020B0604020202020204" pitchFamily="34" charset="0"/>
              </a:rPr>
              <a:t>A-level</a:t>
            </a:r>
            <a:endParaRPr kumimoji="0" lang="en-GB" altLang="en-US" sz="2000" b="1" i="0" u="none" strike="noStrike" cap="none" normalizeH="0" baseline="0" dirty="0">
              <a:ln>
                <a:noFill/>
              </a:ln>
              <a:solidFill>
                <a:srgbClr val="412878"/>
              </a:solidFill>
              <a:effectLst/>
              <a:latin typeface="Abadi Extra Light" panose="020B0204020104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000" b="1" i="0" u="none" strike="noStrike" cap="none" normalizeH="0" baseline="0" dirty="0">
                <a:ln>
                  <a:noFill/>
                </a:ln>
                <a:solidFill>
                  <a:srgbClr val="1F4D78"/>
                </a:solidFill>
                <a:effectLst/>
                <a:latin typeface="Abadi Extra Light" panose="020B0204020104020204" pitchFamily="34" charset="0"/>
                <a:ea typeface="Times New Roman" panose="02020603050405020304" pitchFamily="18" charset="0"/>
                <a:cs typeface="Arial" panose="020B0604020202020204" pitchFamily="34" charset="0"/>
              </a:rPr>
              <a:t>Assessments</a:t>
            </a:r>
            <a:endParaRPr kumimoji="0" lang="en-GB" altLang="en-US" sz="2000" b="1" i="0" u="none" strike="noStrike" cap="none" normalizeH="0" baseline="0" dirty="0">
              <a:ln>
                <a:noFill/>
              </a:ln>
              <a:solidFill>
                <a:srgbClr val="1F4D78"/>
              </a:solidFill>
              <a:effectLst/>
              <a:latin typeface="Abadi Extra Light" panose="020B0204020104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1028" name="Picture 1" descr="http://static.aqa.org.uk/assets/image/0004/126796/00053011-DA00057943-DB.png">
            <a:extLst>
              <a:ext uri="{FF2B5EF4-FFF2-40B4-BE49-F238E27FC236}">
                <a16:creationId xmlns:a16="http://schemas.microsoft.com/office/drawing/2014/main" id="{3147DCB5-B46A-47A8-99FB-BB5025D621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262" y="4442078"/>
            <a:ext cx="209550" cy="19685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6">
            <a:extLst>
              <a:ext uri="{FF2B5EF4-FFF2-40B4-BE49-F238E27FC236}">
                <a16:creationId xmlns:a16="http://schemas.microsoft.com/office/drawing/2014/main" id="{DEA4049A-7995-4634-8726-E64CE4818220}"/>
              </a:ext>
            </a:extLst>
          </p:cNvPr>
          <p:cNvSpPr>
            <a:spLocks noChangeArrowheads="1"/>
          </p:cNvSpPr>
          <p:nvPr/>
        </p:nvSpPr>
        <p:spPr bwMode="auto">
          <a:xfrm>
            <a:off x="471488" y="488156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72181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0430475-32FA-453D-A014-B724B2186055}"/>
              </a:ext>
            </a:extLst>
          </p:cNvPr>
          <p:cNvSpPr/>
          <p:nvPr/>
        </p:nvSpPr>
        <p:spPr>
          <a:xfrm>
            <a:off x="490104" y="573207"/>
            <a:ext cx="5877792" cy="8832611"/>
          </a:xfrm>
          <a:prstGeom prst="rect">
            <a:avLst/>
          </a:prstGeom>
        </p:spPr>
        <p:txBody>
          <a:bodyPr wrap="square">
            <a:spAutoFit/>
          </a:bodyPr>
          <a:lstStyle/>
          <a:p>
            <a:pPr>
              <a:lnSpc>
                <a:spcPct val="107000"/>
              </a:lnSpc>
              <a:spcBef>
                <a:spcPts val="200"/>
              </a:spcBef>
              <a:spcAft>
                <a:spcPts val="0"/>
              </a:spcAft>
            </a:pPr>
            <a:r>
              <a:rPr lang="en-GB" sz="1200" b="1" dirty="0">
                <a:solidFill>
                  <a:srgbClr val="1F4D78"/>
                </a:solidFill>
                <a:latin typeface="Abadi Extra Light" panose="020B0204020104020204" pitchFamily="34" charset="0"/>
                <a:ea typeface="Times New Roman" panose="02020603050405020304" pitchFamily="18" charset="0"/>
                <a:cs typeface="Arial" panose="020B0604020202020204" pitchFamily="34" charset="0"/>
              </a:rPr>
              <a:t>Component details</a:t>
            </a:r>
          </a:p>
          <a:p>
            <a:pPr>
              <a:lnSpc>
                <a:spcPct val="107000"/>
              </a:lnSpc>
              <a:spcBef>
                <a:spcPts val="200"/>
              </a:spcBef>
              <a:spcAft>
                <a:spcPts val="0"/>
              </a:spcAft>
            </a:pPr>
            <a:endParaRPr lang="en-GB" sz="1200" b="1" dirty="0">
              <a:solidFill>
                <a:srgbClr val="1F4D78"/>
              </a:solidFill>
              <a:latin typeface="Abadi Extra Light" panose="020B0204020104020204" pitchFamily="34" charset="0"/>
              <a:ea typeface="Times New Roman" panose="02020603050405020304" pitchFamily="18" charset="0"/>
              <a:cs typeface="Times New Roman" panose="02020603050405020304" pitchFamily="18" charset="0"/>
            </a:endParaRPr>
          </a:p>
          <a:p>
            <a:pPr>
              <a:lnSpc>
                <a:spcPct val="107000"/>
              </a:lnSpc>
              <a:spcBef>
                <a:spcPts val="200"/>
              </a:spcBef>
              <a:spcAft>
                <a:spcPts val="0"/>
              </a:spcAft>
            </a:pPr>
            <a:r>
              <a:rPr lang="en-GB" sz="1200" b="1" i="1" dirty="0">
                <a:solidFill>
                  <a:srgbClr val="2E74B5"/>
                </a:solidFill>
                <a:latin typeface="Abadi Extra Light" panose="020B0204020104020204" pitchFamily="34" charset="0"/>
                <a:ea typeface="Times New Roman" panose="02020603050405020304" pitchFamily="18" charset="0"/>
                <a:cs typeface="Arial" panose="020B0604020202020204" pitchFamily="34" charset="0"/>
              </a:rPr>
              <a:t>Component 1 Personal investigation</a:t>
            </a:r>
          </a:p>
          <a:p>
            <a:pPr>
              <a:lnSpc>
                <a:spcPct val="107000"/>
              </a:lnSpc>
              <a:spcBef>
                <a:spcPts val="200"/>
              </a:spcBef>
              <a:spcAft>
                <a:spcPts val="0"/>
              </a:spcAft>
            </a:pPr>
            <a:endParaRPr lang="en-GB" sz="1200" b="1" i="1" dirty="0">
              <a:solidFill>
                <a:srgbClr val="2E74B5"/>
              </a:solidFill>
              <a:latin typeface="Abadi Extra Light" panose="020B0204020104020204" pitchFamily="34" charset="0"/>
              <a:ea typeface="Times New Roman" panose="02020603050405020304" pitchFamily="18" charset="0"/>
              <a:cs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This is a practical investigation supported by written material.</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Students are required to conduct a practical investigation, into an idea, issue, concept or theme, supported by written material. The focus of the investigation must be identified independently by the student and must lead to a finished outcome or a series of related finished outcomes. </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The investigation should be a coherent, in-depth study that demonstrates the student’s ability to construct and develop a sustained line of reasoning from an initial starting point to a final realisation. </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The investigation must show clear development from initial intentions to the final outcome or outcomes. It must include evidence of the student’s ability to research and develop ideas and relate their work in meaningful ways to relevant critical/contextual materials.</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The investigation must be informed by an aspect of contemporary or past practice of artists, photographers, designers or craftspeople. </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The written material must confirm understanding of creative decisions, providing evidence of all four assessment objectives by: </a:t>
            </a:r>
            <a:endParaRPr lang="en-GB" sz="1200" dirty="0">
              <a:latin typeface="Abadi Extra Light" panose="020B0204020104020204" pitchFamily="34" charset="0"/>
              <a:ea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Calibri" panose="020F0502020204030204" pitchFamily="34" charset="0"/>
                <a:cs typeface="Arial" panose="020B0604020202020204" pitchFamily="34" charset="0"/>
              </a:rPr>
              <a:t>clarifying the focus of the investigation</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Calibri" panose="020F0502020204030204" pitchFamily="34" charset="0"/>
                <a:cs typeface="Arial" panose="020B0604020202020204" pitchFamily="34" charset="0"/>
              </a:rPr>
              <a:t>demonstrating critical understanding of contextual and other sources </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Calibri" panose="020F0502020204030204" pitchFamily="34" charset="0"/>
                <a:cs typeface="Arial" panose="020B0604020202020204" pitchFamily="34" charset="0"/>
              </a:rPr>
              <a:t>substantiating decisions leading to the development and refinement of ideas </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Calibri" panose="020F0502020204030204" pitchFamily="34" charset="0"/>
                <a:cs typeface="Arial" panose="020B0604020202020204" pitchFamily="34" charset="0"/>
              </a:rPr>
              <a:t>recording ideas, observations and insights relevant to intentions by reflecting critically on practical work</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Calibri" panose="020F0502020204030204" pitchFamily="34" charset="0"/>
                <a:cs typeface="Arial" panose="020B0604020202020204" pitchFamily="34" charset="0"/>
              </a:rPr>
              <a:t>making meaningful connections between, visual, written and other elements.</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4C4C4B"/>
                </a:solidFill>
                <a:latin typeface="Abadi Extra Light" panose="020B0204020104020204" pitchFamily="34" charset="0"/>
                <a:ea typeface="Calibri" panose="020F0502020204030204" pitchFamily="34" charset="0"/>
                <a:cs typeface="Arial" panose="020B0604020202020204" pitchFamily="34" charset="0"/>
              </a:rPr>
              <a:t>The written material must:</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Calibri" panose="020F0502020204030204" pitchFamily="34" charset="0"/>
                <a:cs typeface="Arial" panose="020B0604020202020204" pitchFamily="34" charset="0"/>
              </a:rPr>
              <a:t>be a coherent and logically structured extended response of between 1000 and 3000 words of continuous prose.</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Calibri" panose="020F0502020204030204" pitchFamily="34" charset="0"/>
                <a:cs typeface="Arial" panose="020B0604020202020204" pitchFamily="34" charset="0"/>
              </a:rPr>
              <a:t>include specialist vocabulary appropriate to the subject matter</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Calibri" panose="020F0502020204030204" pitchFamily="34" charset="0"/>
                <a:cs typeface="Arial" panose="020B0604020202020204" pitchFamily="34" charset="0"/>
              </a:rPr>
              <a:t>include a bibliography that, identifies contextual references from sources such as: books, journals, websites, through studies of others’ work made during a residency, or on a site, museum or gallery visit</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200" dirty="0">
                <a:solidFill>
                  <a:srgbClr val="4C4C4B"/>
                </a:solidFill>
                <a:latin typeface="Abadi Extra Light" panose="020B0204020104020204" pitchFamily="34" charset="0"/>
                <a:ea typeface="Calibri" panose="020F0502020204030204" pitchFamily="34" charset="0"/>
                <a:cs typeface="Arial" panose="020B0604020202020204" pitchFamily="34" charset="0"/>
              </a:rPr>
              <a:t>be legible with accurate use of spelling, punctuation and grammar so that meaning is clear.</a:t>
            </a:r>
            <a:endParaRPr lang="en-GB" sz="1200" dirty="0">
              <a:latin typeface="Abadi Extra Light" panose="020B0204020104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2314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EC013D-690D-4ACD-BA47-2D48E753429F}"/>
              </a:ext>
            </a:extLst>
          </p:cNvPr>
          <p:cNvSpPr/>
          <p:nvPr/>
        </p:nvSpPr>
        <p:spPr>
          <a:xfrm>
            <a:off x="457200" y="404281"/>
            <a:ext cx="6096000" cy="8214108"/>
          </a:xfrm>
          <a:prstGeom prst="rect">
            <a:avLst/>
          </a:prstGeom>
        </p:spPr>
        <p:txBody>
          <a:bodyPr wrap="square">
            <a:spAutoFit/>
          </a:bodyPr>
          <a:lstStyle/>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Students can present the written material as a single passage of continuous prose or as a series of shorter discrete, but linked, passages of continuous prose incorporated within the practical work.</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There is no restriction on the scale of practical work produced. Students should carefully select, organise and present their work for their Personal investigation to ensure it is well structured and provides evidence that meets the requirements of all four assessment objectives.</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The personal investigation will be assessed as a whole. Evidence of meeting the requirements of all four assessment objectives must be provided in both the practical and written material. Please refer to </a:t>
            </a:r>
            <a:r>
              <a:rPr lang="en-GB" sz="1200" dirty="0">
                <a:solidFill>
                  <a:srgbClr val="2F71AC"/>
                </a:solidFill>
                <a:latin typeface="Abadi Extra Light" panose="020B0204020104020204" pitchFamily="34" charset="0"/>
                <a:ea typeface="Times New Roman" panose="02020603050405020304" pitchFamily="18" charset="0"/>
                <a:cs typeface="Arial" panose="020B0604020202020204" pitchFamily="34" charset="0"/>
                <a:hlinkClick r:id="rId2"/>
              </a:rPr>
              <a:t>Assessing the Personal investigation</a:t>
            </a: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 of the specification for more information on how to assess the Personal investigation. </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Students must identify and acknowledge sources which are not their own.</a:t>
            </a:r>
            <a:endParaRPr lang="en-GB" sz="1200" dirty="0">
              <a:latin typeface="Abadi Extra Light" panose="020B0204020104020204" pitchFamily="34" charset="0"/>
              <a:ea typeface="Times New Roman" panose="02020603050405020304" pitchFamily="18" charset="0"/>
            </a:endParaRPr>
          </a:p>
          <a:p>
            <a:pPr>
              <a:lnSpc>
                <a:spcPct val="107000"/>
              </a:lnSpc>
              <a:spcBef>
                <a:spcPts val="200"/>
              </a:spcBef>
              <a:spcAft>
                <a:spcPts val="0"/>
              </a:spcAft>
            </a:pPr>
            <a:r>
              <a:rPr lang="en-GB" sz="1200" b="1" i="1" dirty="0">
                <a:solidFill>
                  <a:srgbClr val="2E74B5"/>
                </a:solidFill>
                <a:latin typeface="Abadi Extra Light" panose="020B0204020104020204" pitchFamily="34" charset="0"/>
                <a:ea typeface="Times New Roman" panose="02020603050405020304" pitchFamily="18" charset="0"/>
                <a:cs typeface="Arial" panose="020B0604020202020204" pitchFamily="34" charset="0"/>
              </a:rPr>
              <a:t>Component 2 Externally set assignment</a:t>
            </a:r>
          </a:p>
          <a:p>
            <a:pPr>
              <a:lnSpc>
                <a:spcPct val="107000"/>
              </a:lnSpc>
              <a:spcBef>
                <a:spcPts val="200"/>
              </a:spcBef>
              <a:spcAft>
                <a:spcPts val="0"/>
              </a:spcAft>
            </a:pPr>
            <a:endParaRPr lang="en-GB" sz="1200" b="1" i="1" dirty="0">
              <a:solidFill>
                <a:srgbClr val="2E74B5"/>
              </a:solidFill>
              <a:latin typeface="Abadi Extra Light" panose="020B0204020104020204" pitchFamily="34" charset="0"/>
              <a:ea typeface="Times New Roman" panose="02020603050405020304" pitchFamily="18" charset="0"/>
              <a:cs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Separate question papers will be provided for each title. Each question paper will consist of a choice of eight questions to be used as starting points. Students are required to select </a:t>
            </a:r>
            <a:r>
              <a:rPr lang="en-GB" sz="1200" b="1"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one</a:t>
            </a: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 Students will be provided with examination papers on 1 February, or as soon as possible after that date.</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b="1"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Preparatory period – from 1 February</a:t>
            </a: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 </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Following receipt of the paper students should consider the starting points and select one. Preparatory work should be presented in any suitable format, such as mounted sheets, design sheets, sketchbooks, workbooks, journals, models and </a:t>
            </a:r>
            <a:r>
              <a:rPr lang="en-GB" sz="1200" dirty="0" err="1">
                <a:solidFill>
                  <a:srgbClr val="4C4C4B"/>
                </a:solidFill>
                <a:latin typeface="Abadi Extra Light" panose="020B0204020104020204" pitchFamily="34" charset="0"/>
                <a:ea typeface="Times New Roman" panose="02020603050405020304" pitchFamily="18" charset="0"/>
                <a:cs typeface="Arial" panose="020B0604020202020204" pitchFamily="34" charset="0"/>
              </a:rPr>
              <a:t>maquettes</a:t>
            </a: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 </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b="1"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Supervised time – 15 hours</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Following the preparatory period, students must complete 15 hours of unaided, supervised time. </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The first 3 hours of the supervised time must be consecutive.</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In the 15 hours students must produce a finished outcome or a series of related finished outcomes, informed by their preparatory work. </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Students must stop work on their preparatory work as soon as the first period of supervised time starts. Students may refer to their preparatory work in the supervised time, but it must not be added to or amended.</a:t>
            </a:r>
            <a:endParaRPr lang="en-GB" sz="1200" dirty="0">
              <a:effectLst/>
              <a:latin typeface="Abadi Extra Light" panose="020B0204020104020204" pitchFamily="34" charset="0"/>
              <a:ea typeface="Times New Roman" panose="02020603050405020304" pitchFamily="18" charset="0"/>
            </a:endParaRPr>
          </a:p>
        </p:txBody>
      </p:sp>
    </p:spTree>
    <p:extLst>
      <p:ext uri="{BB962C8B-B14F-4D97-AF65-F5344CB8AC3E}">
        <p14:creationId xmlns:p14="http://schemas.microsoft.com/office/powerpoint/2010/main" val="3123334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0E5956B-D8D7-4DE4-BD75-A7BC14B32E63}"/>
              </a:ext>
            </a:extLst>
          </p:cNvPr>
          <p:cNvSpPr/>
          <p:nvPr/>
        </p:nvSpPr>
        <p:spPr>
          <a:xfrm>
            <a:off x="360218" y="481255"/>
            <a:ext cx="6137563" cy="4766754"/>
          </a:xfrm>
          <a:prstGeom prst="rect">
            <a:avLst/>
          </a:prstGeom>
        </p:spPr>
        <p:txBody>
          <a:bodyPr wrap="square">
            <a:spAutoFit/>
          </a:bodyPr>
          <a:lstStyle/>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Preparatory work and the work produced during the supervised time must be kept secure in between sessions of supervised time.</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The work produced during the supervised time must be clearly identified as such. Students must identify and acknowledge sources which are not their own. Annotation and/or notes should use appropriate specialist vocabulary and be legible with accurate use of language so that meaning is clear. </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At the end of the 15 hours of supervised time all the work submitted for this component must be kept secure. </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Preparatory work and the work produced during the 15 hours of supervised time will be assessed together, as a whole, against all four assessment objectives. Students will be assessed on their ability to work independently, working within the specified time constraints, and developing a personal and meaningful response. </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There is no restriction on the scale of work produced. Students should carefully select, organise and present work to ensure that they provide evidence which meets the requirements of all four assessment objectives. </a:t>
            </a:r>
            <a:endParaRPr lang="en-GB" sz="1200" dirty="0">
              <a:latin typeface="Abadi Extra Light" panose="020B0204020104020204" pitchFamily="34" charset="0"/>
              <a:ea typeface="Times New Roman" panose="02020603050405020304" pitchFamily="18" charset="0"/>
            </a:endParaRPr>
          </a:p>
          <a:p>
            <a:pPr>
              <a:lnSpc>
                <a:spcPts val="1800"/>
              </a:lnSpc>
              <a:spcAft>
                <a:spcPts val="1200"/>
              </a:spcAft>
            </a:pPr>
            <a:r>
              <a:rPr lang="en-GB" sz="1200" dirty="0">
                <a:solidFill>
                  <a:srgbClr val="4C4C4B"/>
                </a:solidFill>
                <a:latin typeface="Abadi Extra Light" panose="020B0204020104020204" pitchFamily="34" charset="0"/>
                <a:ea typeface="Times New Roman" panose="02020603050405020304" pitchFamily="18" charset="0"/>
                <a:cs typeface="Arial" panose="020B0604020202020204" pitchFamily="34" charset="0"/>
              </a:rPr>
              <a:t>The guidelines set out in the JCQ document ‘Instructions for the conduct of examinations’ must be followed.</a:t>
            </a:r>
            <a:endParaRPr lang="en-GB" sz="1200" dirty="0">
              <a:effectLst/>
              <a:latin typeface="Abadi Extra Light" panose="020B0204020104020204" pitchFamily="34" charset="0"/>
              <a:ea typeface="Times New Roman" panose="02020603050405020304" pitchFamily="18" charset="0"/>
            </a:endParaRPr>
          </a:p>
        </p:txBody>
      </p:sp>
    </p:spTree>
    <p:extLst>
      <p:ext uri="{BB962C8B-B14F-4D97-AF65-F5344CB8AC3E}">
        <p14:creationId xmlns:p14="http://schemas.microsoft.com/office/powerpoint/2010/main" val="704948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9A0CFC-4E0B-42D0-BF66-FC3C0381245C}"/>
              </a:ext>
            </a:extLst>
          </p:cNvPr>
          <p:cNvSpPr/>
          <p:nvPr/>
        </p:nvSpPr>
        <p:spPr>
          <a:xfrm>
            <a:off x="214745" y="278031"/>
            <a:ext cx="6428509" cy="9422964"/>
          </a:xfrm>
          <a:prstGeom prst="rect">
            <a:avLst/>
          </a:prstGeom>
        </p:spPr>
        <p:txBody>
          <a:bodyPr wrap="square">
            <a:spAutoFit/>
          </a:bodyPr>
          <a:lstStyle/>
          <a:p>
            <a:pPr algn="ctr">
              <a:lnSpc>
                <a:spcPct val="107000"/>
              </a:lnSpc>
              <a:spcAft>
                <a:spcPts val="800"/>
              </a:spcAft>
            </a:pPr>
            <a:r>
              <a:rPr lang="en-GB" b="1" u="sng" dirty="0">
                <a:latin typeface="Abadi Extra Light" panose="020B0204020104020204" pitchFamily="34" charset="0"/>
                <a:ea typeface="Calibri" panose="020F0502020204030204" pitchFamily="34" charset="0"/>
                <a:cs typeface="Arial" panose="020B0604020202020204" pitchFamily="34" charset="0"/>
              </a:rPr>
              <a:t>A level Photography Course Structure</a:t>
            </a:r>
            <a:endParaRPr lang="en-GB"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b="1" dirty="0">
                <a:latin typeface="Abadi Extra Light" panose="020B0204020104020204" pitchFamily="34" charset="0"/>
                <a:ea typeface="Calibri" panose="020F0502020204030204" pitchFamily="34" charset="0"/>
                <a:cs typeface="Arial" panose="020B0604020202020204" pitchFamily="34" charset="0"/>
              </a:rPr>
              <a:t>Year 12</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i="1" dirty="0">
                <a:latin typeface="Abadi Extra Light" panose="020B0204020104020204" pitchFamily="34" charset="0"/>
                <a:ea typeface="Calibri" panose="020F0502020204030204" pitchFamily="34" charset="0"/>
                <a:cs typeface="Arial" panose="020B0604020202020204" pitchFamily="34" charset="0"/>
              </a:rPr>
              <a:t>Key Skills &amp; Techniques throughout the Autumn and Spring Term</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b="1" dirty="0">
                <a:latin typeface="Abadi Extra Light" panose="020B0204020104020204" pitchFamily="34" charset="0"/>
                <a:ea typeface="Calibri" panose="020F0502020204030204" pitchFamily="34" charset="0"/>
                <a:cs typeface="Arial" panose="020B0604020202020204" pitchFamily="34" charset="0"/>
              </a:rPr>
              <a:t>Autumn Term</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742950" lvl="1" indent="-285750">
              <a:spcAft>
                <a:spcPts val="0"/>
              </a:spcAft>
              <a:buFont typeface="Book Antiqua" panose="02040602050305030304" pitchFamily="18" charset="0"/>
              <a:buChar char="-"/>
            </a:pPr>
            <a:r>
              <a:rPr lang="en-GB" sz="1400" dirty="0">
                <a:latin typeface="Abadi Extra Light" panose="020B0204020104020204" pitchFamily="34" charset="0"/>
                <a:ea typeface="Calibri" panose="020F0502020204030204" pitchFamily="34" charset="0"/>
                <a:cs typeface="Arial" panose="020B0604020202020204" pitchFamily="34" charset="0"/>
              </a:rPr>
              <a:t>Introduction to Photography, techniques and process using the digital and film cameras</a:t>
            </a:r>
          </a:p>
          <a:p>
            <a:pPr marL="742950" lvl="1" indent="-285750">
              <a:spcAft>
                <a:spcPts val="0"/>
              </a:spcAft>
              <a:buFont typeface="Book Antiqua" panose="02040602050305030304" pitchFamily="18" charset="0"/>
              <a:buChar char="-"/>
            </a:pPr>
            <a:r>
              <a:rPr lang="en-GB" sz="1400" dirty="0">
                <a:latin typeface="Abadi Extra Light" panose="020B0204020104020204" pitchFamily="34" charset="0"/>
                <a:ea typeface="Calibri" panose="020F0502020204030204" pitchFamily="34" charset="0"/>
                <a:cs typeface="Arial" panose="020B0604020202020204" pitchFamily="34" charset="0"/>
              </a:rPr>
              <a:t>Introduction to the Darkroom, Photograms and BW film</a:t>
            </a:r>
          </a:p>
          <a:p>
            <a:pPr marL="742950" lvl="1" indent="-285750">
              <a:spcAft>
                <a:spcPts val="0"/>
              </a:spcAft>
              <a:buFont typeface="Book Antiqua" panose="02040602050305030304" pitchFamily="18" charset="0"/>
              <a:buChar char="-"/>
            </a:pPr>
            <a:r>
              <a:rPr lang="en-GB" sz="1400" dirty="0">
                <a:latin typeface="Abadi Extra Light" panose="020B0204020104020204" pitchFamily="34" charset="0"/>
                <a:ea typeface="Calibri" panose="020F0502020204030204" pitchFamily="34" charset="0"/>
                <a:cs typeface="Arial" panose="020B0604020202020204" pitchFamily="34" charset="0"/>
              </a:rPr>
              <a:t>Multi-Media, Collage &amp; Experimental techniques</a:t>
            </a:r>
          </a:p>
          <a:p>
            <a:pPr>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b="1" i="1" dirty="0">
                <a:latin typeface="Abadi Extra Light" panose="020B0204020104020204" pitchFamily="34" charset="0"/>
                <a:ea typeface="Calibri" panose="020F0502020204030204" pitchFamily="34" charset="0"/>
                <a:cs typeface="Arial" panose="020B0604020202020204" pitchFamily="34" charset="0"/>
              </a:rPr>
              <a:t>Artist Links;</a:t>
            </a:r>
            <a:r>
              <a:rPr lang="en-GB" sz="1400" i="1" dirty="0">
                <a:latin typeface="Abadi Extra Light" panose="020B0204020104020204" pitchFamily="34" charset="0"/>
                <a:ea typeface="Calibri" panose="020F0502020204030204" pitchFamily="34" charset="0"/>
                <a:cs typeface="Arial" panose="020B0604020202020204" pitchFamily="34" charset="0"/>
              </a:rPr>
              <a:t> Man Ray, Anna Atkins, John Herschel, Justin </a:t>
            </a:r>
            <a:r>
              <a:rPr lang="en-GB" sz="1400" i="1" dirty="0" err="1">
                <a:latin typeface="Abadi Extra Light" panose="020B0204020104020204" pitchFamily="34" charset="0"/>
                <a:ea typeface="Calibri" panose="020F0502020204030204" pitchFamily="34" charset="0"/>
                <a:cs typeface="Arial" panose="020B0604020202020204" pitchFamily="34" charset="0"/>
              </a:rPr>
              <a:t>Quinnell</a:t>
            </a:r>
            <a:r>
              <a:rPr lang="en-GB" sz="1400" i="1" dirty="0">
                <a:latin typeface="Abadi Extra Light" panose="020B0204020104020204" pitchFamily="34" charset="0"/>
                <a:ea typeface="Calibri" panose="020F0502020204030204" pitchFamily="34" charset="0"/>
                <a:cs typeface="Arial" panose="020B0604020202020204" pitchFamily="34" charset="0"/>
              </a:rPr>
              <a:t>, Edward Steichen, Raoul Hausmann, Hannah Hoch, Christopher Russell.</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742950" lvl="1" indent="-285750">
              <a:spcAft>
                <a:spcPts val="0"/>
              </a:spcAft>
              <a:buFont typeface="Book Antiqua" panose="02040602050305030304" pitchFamily="18" charset="0"/>
              <a:buChar char="-"/>
            </a:pPr>
            <a:r>
              <a:rPr lang="en-GB" sz="1400" dirty="0">
                <a:latin typeface="Abadi Extra Light" panose="020B0204020104020204" pitchFamily="34" charset="0"/>
                <a:ea typeface="Calibri" panose="020F0502020204030204" pitchFamily="34" charset="0"/>
                <a:cs typeface="Arial" panose="020B0604020202020204" pitchFamily="34" charset="0"/>
              </a:rPr>
              <a:t>Camera Management: Exposure&amp; Composition</a:t>
            </a:r>
          </a:p>
          <a:p>
            <a:pPr marL="914400">
              <a:spcAft>
                <a:spcPts val="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b="1" i="1" dirty="0">
                <a:latin typeface="Abadi Extra Light" panose="020B0204020104020204" pitchFamily="34" charset="0"/>
                <a:ea typeface="Calibri" panose="020F0502020204030204" pitchFamily="34" charset="0"/>
                <a:cs typeface="Arial" panose="020B0604020202020204" pitchFamily="34" charset="0"/>
              </a:rPr>
              <a:t>Artist Links;</a:t>
            </a:r>
            <a:r>
              <a:rPr lang="en-GB" sz="1400" i="1" dirty="0">
                <a:latin typeface="Abadi Extra Light" panose="020B0204020104020204" pitchFamily="34" charset="0"/>
                <a:ea typeface="Calibri" panose="020F0502020204030204" pitchFamily="34" charset="0"/>
                <a:cs typeface="Arial" panose="020B0604020202020204" pitchFamily="34" charset="0"/>
              </a:rPr>
              <a:t> Ernst Haas, Phillipe Hausmann, Matthew </a:t>
            </a:r>
            <a:r>
              <a:rPr lang="en-GB" sz="1400" i="1" dirty="0" err="1">
                <a:latin typeface="Abadi Extra Light" panose="020B0204020104020204" pitchFamily="34" charset="0"/>
                <a:ea typeface="Calibri" panose="020F0502020204030204" pitchFamily="34" charset="0"/>
                <a:cs typeface="Arial" panose="020B0604020202020204" pitchFamily="34" charset="0"/>
              </a:rPr>
              <a:t>Pilsbury</a:t>
            </a:r>
            <a:r>
              <a:rPr lang="en-GB" sz="1400" i="1" dirty="0">
                <a:latin typeface="Abadi Extra Light" panose="020B0204020104020204" pitchFamily="34" charset="0"/>
                <a:ea typeface="Calibri" panose="020F0502020204030204" pitchFamily="34" charset="0"/>
                <a:cs typeface="Arial" panose="020B0604020202020204" pitchFamily="34" charset="0"/>
              </a:rPr>
              <a:t>, Matthew Fang</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b="1" dirty="0">
                <a:latin typeface="Abadi Extra Light" panose="020B0204020104020204" pitchFamily="34" charset="0"/>
                <a:ea typeface="Calibri" panose="020F0502020204030204" pitchFamily="34" charset="0"/>
                <a:cs typeface="Arial" panose="020B0604020202020204" pitchFamily="34" charset="0"/>
              </a:rPr>
              <a:t>Spring Term</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742950" lvl="1" indent="-285750">
              <a:spcAft>
                <a:spcPts val="0"/>
              </a:spcAft>
              <a:buFont typeface="Book Antiqua" panose="02040602050305030304" pitchFamily="18" charset="0"/>
              <a:buChar char="-"/>
            </a:pPr>
            <a:r>
              <a:rPr lang="en-GB" sz="1400" dirty="0">
                <a:latin typeface="Abadi Extra Light" panose="020B0204020104020204" pitchFamily="34" charset="0"/>
                <a:ea typeface="Calibri" panose="020F0502020204030204" pitchFamily="34" charset="0"/>
                <a:cs typeface="Arial" panose="020B0604020202020204" pitchFamily="34" charset="0"/>
              </a:rPr>
              <a:t>Studio: Still Life, Portraiture, Lighting &amp; Projection</a:t>
            </a:r>
          </a:p>
          <a:p>
            <a:pPr marL="742950" lvl="1" indent="-285750">
              <a:spcAft>
                <a:spcPts val="0"/>
              </a:spcAft>
              <a:buFont typeface="Book Antiqua" panose="02040602050305030304" pitchFamily="18" charset="0"/>
              <a:buChar char="-"/>
            </a:pPr>
            <a:r>
              <a:rPr lang="en-GB" sz="1400" dirty="0">
                <a:latin typeface="Abadi Extra Light" panose="020B0204020104020204" pitchFamily="34" charset="0"/>
                <a:ea typeface="Calibri" panose="020F0502020204030204" pitchFamily="34" charset="0"/>
                <a:cs typeface="Arial" panose="020B0604020202020204" pitchFamily="34" charset="0"/>
              </a:rPr>
              <a:t>Photoshop Techniques</a:t>
            </a:r>
          </a:p>
          <a:p>
            <a:pPr marL="742950" lvl="1" indent="-285750">
              <a:spcAft>
                <a:spcPts val="0"/>
              </a:spcAft>
              <a:buFont typeface="Book Antiqua" panose="02040602050305030304" pitchFamily="18" charset="0"/>
              <a:buChar char="-"/>
            </a:pPr>
            <a:r>
              <a:rPr lang="en-GB" sz="1400" dirty="0">
                <a:latin typeface="Abadi Extra Light" panose="020B0204020104020204" pitchFamily="34" charset="0"/>
                <a:ea typeface="Calibri" panose="020F0502020204030204" pitchFamily="34" charset="0"/>
                <a:cs typeface="Arial" panose="020B0604020202020204" pitchFamily="34" charset="0"/>
              </a:rPr>
              <a:t>BW Film</a:t>
            </a:r>
          </a:p>
          <a:p>
            <a:pPr>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b="1" i="1" dirty="0">
                <a:latin typeface="Abadi Extra Light" panose="020B0204020104020204" pitchFamily="34" charset="0"/>
                <a:ea typeface="Calibri" panose="020F0502020204030204" pitchFamily="34" charset="0"/>
                <a:cs typeface="Arial" panose="020B0604020202020204" pitchFamily="34" charset="0"/>
              </a:rPr>
              <a:t>Artist Links;</a:t>
            </a:r>
            <a:r>
              <a:rPr lang="en-GB" sz="1400" i="1" dirty="0">
                <a:latin typeface="Abadi Extra Light" panose="020B0204020104020204" pitchFamily="34" charset="0"/>
                <a:ea typeface="Calibri" panose="020F0502020204030204" pitchFamily="34" charset="0"/>
                <a:cs typeface="Arial" panose="020B0604020202020204" pitchFamily="34" charset="0"/>
              </a:rPr>
              <a:t> Olivia Parker, Scottie Cameron, Raphael </a:t>
            </a:r>
            <a:r>
              <a:rPr lang="en-GB" sz="1400" i="1" dirty="0" err="1">
                <a:latin typeface="Abadi Extra Light" panose="020B0204020104020204" pitchFamily="34" charset="0"/>
                <a:ea typeface="Calibri" panose="020F0502020204030204" pitchFamily="34" charset="0"/>
                <a:cs typeface="Arial" panose="020B0604020202020204" pitchFamily="34" charset="0"/>
              </a:rPr>
              <a:t>Dallaporta</a:t>
            </a:r>
            <a:r>
              <a:rPr lang="en-GB" sz="1400" i="1" dirty="0">
                <a:latin typeface="Abadi Extra Light" panose="020B0204020104020204" pitchFamily="34" charset="0"/>
                <a:ea typeface="Calibri" panose="020F0502020204030204" pitchFamily="34" charset="0"/>
                <a:cs typeface="Arial" panose="020B0604020202020204" pitchFamily="34" charset="0"/>
              </a:rPr>
              <a:t>, Laura </a:t>
            </a:r>
            <a:r>
              <a:rPr lang="en-GB" sz="1400" i="1" dirty="0" err="1">
                <a:latin typeface="Abadi Extra Light" panose="020B0204020104020204" pitchFamily="34" charset="0"/>
                <a:ea typeface="Calibri" panose="020F0502020204030204" pitchFamily="34" charset="0"/>
                <a:cs typeface="Arial" panose="020B0604020202020204" pitchFamily="34" charset="0"/>
              </a:rPr>
              <a:t>Latinsky</a:t>
            </a:r>
            <a:r>
              <a:rPr lang="en-GB" sz="1400" i="1" dirty="0">
                <a:latin typeface="Abadi Extra Light" panose="020B0204020104020204" pitchFamily="34" charset="0"/>
                <a:ea typeface="Calibri" panose="020F0502020204030204" pitchFamily="34" charset="0"/>
                <a:cs typeface="Arial" panose="020B0604020202020204" pitchFamily="34" charset="0"/>
              </a:rPr>
              <a:t>, Edward Weston, Irving Penn, Imogen Cunningham, David Bailey, Jane Brown, Nick Knight, Horst P Horst, Rankin, John French</a:t>
            </a:r>
          </a:p>
          <a:p>
            <a:pPr algn="ctr">
              <a:lnSpc>
                <a:spcPct val="107000"/>
              </a:lnSpc>
              <a:spcAft>
                <a:spcPts val="800"/>
              </a:spcAft>
            </a:pP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b="1" i="1" dirty="0">
                <a:latin typeface="Abadi Extra Light" panose="020B0204020104020204" pitchFamily="34" charset="0"/>
                <a:ea typeface="Calibri" panose="020F0502020204030204" pitchFamily="34" charset="0"/>
                <a:cs typeface="Arial" panose="020B0604020202020204" pitchFamily="34" charset="0"/>
              </a:rPr>
              <a:t>**</a:t>
            </a:r>
            <a:r>
              <a:rPr lang="en-GB" sz="1400" b="1" i="1" dirty="0" err="1">
                <a:latin typeface="Abadi Extra Light" panose="020B0204020104020204" pitchFamily="34" charset="0"/>
                <a:ea typeface="Calibri" panose="020F0502020204030204" pitchFamily="34" charset="0"/>
                <a:cs typeface="Arial" panose="020B0604020202020204" pitchFamily="34" charset="0"/>
              </a:rPr>
              <a:t>ResidentialTrip</a:t>
            </a:r>
            <a:r>
              <a:rPr lang="en-GB" sz="1400" b="1" i="1" dirty="0">
                <a:latin typeface="Abadi Extra Light" panose="020B0204020104020204" pitchFamily="34" charset="0"/>
                <a:ea typeface="Calibri" panose="020F0502020204030204" pitchFamily="34" charset="0"/>
                <a:cs typeface="Arial" panose="020B0604020202020204" pitchFamily="34" charset="0"/>
              </a:rPr>
              <a:t>**</a:t>
            </a:r>
            <a:endParaRPr lang="en-GB" sz="1400" b="1"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b="1" dirty="0">
                <a:latin typeface="Abadi Extra Light" panose="020B0204020104020204" pitchFamily="34" charset="0"/>
                <a:ea typeface="Calibri" panose="020F0502020204030204" pitchFamily="34" charset="0"/>
                <a:cs typeface="Arial" panose="020B0604020202020204" pitchFamily="34" charset="0"/>
              </a:rPr>
              <a:t>Summer Term</a:t>
            </a:r>
            <a:endParaRPr lang="en-GB" sz="1400" b="1"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You will continue to have regular workshop lessons whereby new techniques and processes will be introduced to you. Alongside this you will need to begin your Personal Investigation.</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latin typeface="Abadi Extra Light" panose="020B0204020104020204" pitchFamily="34" charset="0"/>
                <a:ea typeface="Calibri" panose="020F0502020204030204" pitchFamily="34" charset="0"/>
                <a:cs typeface="Arial" panose="020B0604020202020204" pitchFamily="34" charset="0"/>
              </a:rPr>
              <a:t>You will choose one of the following themes as a starting point for your coursework. This will comprise of a final piece of work and a written element. The written element is essential and will follow a diary approach, enabling you to accurately document the processes and inspirations as the project develops.</a:t>
            </a:r>
            <a:endParaRPr lang="en-GB" sz="1400" dirty="0">
              <a:effectLst/>
              <a:latin typeface="Abadi Extra Light" panose="020B0204020104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91811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177B27-A5BD-4127-A4B4-4A9C4A4798A8}"/>
              </a:ext>
            </a:extLst>
          </p:cNvPr>
          <p:cNvSpPr/>
          <p:nvPr/>
        </p:nvSpPr>
        <p:spPr>
          <a:xfrm>
            <a:off x="360218" y="833559"/>
            <a:ext cx="6137564" cy="8410829"/>
          </a:xfrm>
          <a:prstGeom prst="rect">
            <a:avLst/>
          </a:prstGeom>
        </p:spPr>
        <p:txBody>
          <a:bodyPr wrap="square">
            <a:spAutoFit/>
          </a:bodyPr>
          <a:lstStyle/>
          <a:p>
            <a:pPr>
              <a:lnSpc>
                <a:spcPct val="107000"/>
              </a:lnSpc>
              <a:spcAft>
                <a:spcPts val="800"/>
              </a:spcAft>
            </a:pPr>
            <a:r>
              <a:rPr lang="en-GB" sz="1400" dirty="0">
                <a:latin typeface="Abadi Extra Light" panose="020B0204020104020204" pitchFamily="34" charset="0"/>
                <a:ea typeface="Times New Roman" panose="02020603050405020304" pitchFamily="18" charset="0"/>
                <a:cs typeface="Arial" panose="020B0604020202020204" pitchFamily="34" charset="0"/>
              </a:rPr>
              <a:t>Students are required to work in </a:t>
            </a:r>
            <a:r>
              <a:rPr lang="en-GB" sz="1400" b="1" dirty="0">
                <a:latin typeface="Abadi Extra Light" panose="020B0204020104020204" pitchFamily="34" charset="0"/>
                <a:ea typeface="Times New Roman" panose="02020603050405020304" pitchFamily="18" charset="0"/>
                <a:cs typeface="Arial" panose="020B0604020202020204" pitchFamily="34" charset="0"/>
              </a:rPr>
              <a:t>one or more</a:t>
            </a:r>
            <a:r>
              <a:rPr lang="en-GB" sz="1400" dirty="0">
                <a:latin typeface="Abadi Extra Light" panose="020B0204020104020204" pitchFamily="34" charset="0"/>
                <a:ea typeface="Times New Roman" panose="02020603050405020304" pitchFamily="18" charset="0"/>
                <a:cs typeface="Arial" panose="020B0604020202020204" pitchFamily="34" charset="0"/>
              </a:rPr>
              <a:t> area(s) of Photography, such as those listed below. They may explore overlapping areas and combinations of areas:</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400" dirty="0">
                <a:latin typeface="Abadi Extra Light" panose="020B0204020104020204" pitchFamily="34" charset="0"/>
                <a:ea typeface="Times New Roman" panose="02020603050405020304" pitchFamily="18" charset="0"/>
                <a:cs typeface="Arial" panose="020B0604020202020204" pitchFamily="34" charset="0"/>
              </a:rPr>
              <a:t>portraiture</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400" dirty="0">
                <a:latin typeface="Abadi Extra Light" panose="020B0204020104020204" pitchFamily="34" charset="0"/>
                <a:ea typeface="Times New Roman" panose="02020603050405020304" pitchFamily="18" charset="0"/>
                <a:cs typeface="Arial" panose="020B0604020202020204" pitchFamily="34" charset="0"/>
              </a:rPr>
              <a:t>landscape photography (working from the urban, rural and/or coastal environment)</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400" dirty="0">
                <a:latin typeface="Abadi Extra Light" panose="020B0204020104020204" pitchFamily="34" charset="0"/>
                <a:ea typeface="Times New Roman" panose="02020603050405020304" pitchFamily="18" charset="0"/>
                <a:cs typeface="Arial" panose="020B0604020202020204" pitchFamily="34" charset="0"/>
              </a:rPr>
              <a:t>still life photography (working from objects or from the natural world)</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400" dirty="0">
                <a:latin typeface="Abadi Extra Light" panose="020B0204020104020204" pitchFamily="34" charset="0"/>
                <a:ea typeface="Times New Roman" panose="02020603050405020304" pitchFamily="18" charset="0"/>
                <a:cs typeface="Arial" panose="020B0604020202020204" pitchFamily="34" charset="0"/>
              </a:rPr>
              <a:t>documentary photography, photojournalism</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400" dirty="0">
                <a:latin typeface="Abadi Extra Light" panose="020B0204020104020204" pitchFamily="34" charset="0"/>
                <a:ea typeface="Times New Roman" panose="02020603050405020304" pitchFamily="18" charset="0"/>
                <a:cs typeface="Arial" panose="020B0604020202020204" pitchFamily="34" charset="0"/>
              </a:rPr>
              <a:t>fashion photography</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400" dirty="0">
                <a:latin typeface="Abadi Extra Light" panose="020B0204020104020204" pitchFamily="34" charset="0"/>
                <a:ea typeface="Times New Roman" panose="02020603050405020304" pitchFamily="18" charset="0"/>
                <a:cs typeface="Arial" panose="020B0604020202020204" pitchFamily="34" charset="0"/>
              </a:rPr>
              <a:t>experimental imagery</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400" dirty="0">
                <a:latin typeface="Abadi Extra Light" panose="020B0204020104020204" pitchFamily="34" charset="0"/>
                <a:ea typeface="Times New Roman" panose="02020603050405020304" pitchFamily="18" charset="0"/>
                <a:cs typeface="Arial" panose="020B0604020202020204" pitchFamily="34" charset="0"/>
              </a:rPr>
              <a:t>multimedia</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400" dirty="0">
                <a:latin typeface="Abadi Extra Light" panose="020B0204020104020204" pitchFamily="34" charset="0"/>
                <a:ea typeface="Times New Roman" panose="02020603050405020304" pitchFamily="18" charset="0"/>
                <a:cs typeface="Arial" panose="020B0604020202020204" pitchFamily="34" charset="0"/>
              </a:rPr>
              <a:t>photographic installation</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ts val="1800"/>
              </a:lnSpc>
              <a:spcAft>
                <a:spcPts val="150"/>
              </a:spcAft>
              <a:buSzPts val="1000"/>
              <a:buFont typeface="Symbol" panose="05050102010706020507" pitchFamily="18" charset="2"/>
              <a:buChar char=""/>
              <a:tabLst>
                <a:tab pos="457200" algn="l"/>
              </a:tabLst>
            </a:pPr>
            <a:r>
              <a:rPr lang="en-GB" sz="1400" dirty="0">
                <a:latin typeface="Abadi Extra Light" panose="020B0204020104020204" pitchFamily="34" charset="0"/>
                <a:ea typeface="Times New Roman" panose="02020603050405020304" pitchFamily="18" charset="0"/>
                <a:cs typeface="Arial" panose="020B0604020202020204" pitchFamily="34" charset="0"/>
              </a:rPr>
              <a:t>moving image (video, film, animation).</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ts val="1800"/>
              </a:lnSpc>
              <a:spcAft>
                <a:spcPts val="150"/>
              </a:spcAft>
            </a:pPr>
            <a:r>
              <a:rPr lang="en-GB" sz="1400" dirty="0">
                <a:latin typeface="Abadi Extra Light" panose="020B0204020104020204" pitchFamily="34" charset="0"/>
                <a:ea typeface="Times New Roman" panose="02020603050405020304" pitchFamily="18" charset="0"/>
                <a:cs typeface="Arial" panose="020B0604020202020204" pitchFamily="34" charset="0"/>
              </a:rPr>
              <a:t>Your teacher will provide you with handouts on how to structure your written part of the Personal Investigation.</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ts val="1800"/>
              </a:lnSpc>
              <a:spcAft>
                <a:spcPts val="150"/>
              </a:spcAft>
            </a:pPr>
            <a:r>
              <a:rPr lang="en-GB" sz="1400" dirty="0">
                <a:latin typeface="Abadi Extra Light" panose="020B0204020104020204" pitchFamily="34" charset="0"/>
                <a:ea typeface="Times New Roman" panose="02020603050405020304" pitchFamily="18"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ts val="1800"/>
              </a:lnSpc>
              <a:spcAft>
                <a:spcPts val="150"/>
              </a:spcAft>
            </a:pPr>
            <a:r>
              <a:rPr lang="en-GB" sz="1400" b="1" dirty="0">
                <a:latin typeface="Abadi Extra Light" panose="020B0204020104020204" pitchFamily="34" charset="0"/>
                <a:ea typeface="Times New Roman" panose="02020603050405020304" pitchFamily="18" charset="0"/>
                <a:cs typeface="Arial" panose="020B0604020202020204" pitchFamily="34" charset="0"/>
              </a:rPr>
              <a:t>Year 13</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ts val="1800"/>
              </a:lnSpc>
              <a:spcAft>
                <a:spcPts val="150"/>
              </a:spcAft>
            </a:pPr>
            <a:r>
              <a:rPr lang="en-GB" sz="1400" b="1" dirty="0">
                <a:latin typeface="Abadi Extra Light" panose="020B0204020104020204" pitchFamily="34" charset="0"/>
                <a:ea typeface="Times New Roman" panose="02020603050405020304" pitchFamily="18" charset="0"/>
                <a:cs typeface="Arial" panose="020B0604020202020204" pitchFamily="34" charset="0"/>
              </a:rPr>
              <a:t>Autumn Term- Spring Term (Feb)</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ts val="1800"/>
              </a:lnSpc>
              <a:spcAft>
                <a:spcPts val="150"/>
              </a:spcAft>
            </a:pPr>
            <a:r>
              <a:rPr lang="en-GB" sz="1400" dirty="0">
                <a:latin typeface="Abadi Extra Light" panose="020B0204020104020204" pitchFamily="34" charset="0"/>
                <a:ea typeface="Times New Roman" panose="02020603050405020304" pitchFamily="18" charset="0"/>
                <a:cs typeface="Arial" panose="020B0604020202020204" pitchFamily="34" charset="0"/>
              </a:rPr>
              <a:t>You will continue to work on and complete your Personal Investigation.</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ts val="1800"/>
              </a:lnSpc>
              <a:spcAft>
                <a:spcPts val="150"/>
              </a:spcAft>
            </a:pPr>
            <a:r>
              <a:rPr lang="en-GB" sz="1400" b="1" dirty="0">
                <a:latin typeface="Abadi Extra Light" panose="020B0204020104020204" pitchFamily="34" charset="0"/>
                <a:ea typeface="Times New Roman" panose="02020603050405020304" pitchFamily="18" charset="0"/>
                <a:cs typeface="Arial" panose="020B0604020202020204" pitchFamily="34" charset="0"/>
              </a:rPr>
              <a:t>Spring Term (Feb)</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ts val="1800"/>
              </a:lnSpc>
              <a:spcAft>
                <a:spcPts val="150"/>
              </a:spcAft>
            </a:pPr>
            <a:r>
              <a:rPr lang="en-GB" sz="1400" dirty="0">
                <a:latin typeface="Abadi Extra Light" panose="020B0204020104020204" pitchFamily="34" charset="0"/>
                <a:ea typeface="Times New Roman" panose="02020603050405020304" pitchFamily="18" charset="0"/>
                <a:cs typeface="Arial" panose="020B0604020202020204" pitchFamily="34" charset="0"/>
              </a:rPr>
              <a:t>You will be issued with your Exam paper. </a:t>
            </a:r>
            <a:r>
              <a:rPr lang="en-GB" sz="1400" dirty="0">
                <a:latin typeface="Abadi Extra Light" panose="020B0204020104020204" pitchFamily="34" charset="0"/>
                <a:ea typeface="Calibri" panose="020F0502020204030204" pitchFamily="34" charset="0"/>
                <a:cs typeface="Arial" panose="020B0604020202020204" pitchFamily="34" charset="0"/>
              </a:rPr>
              <a:t>Key concerns that should be addressed include:</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b="1" dirty="0">
                <a:latin typeface="Abadi Extra Light" panose="020B0204020104020204" pitchFamily="34" charset="0"/>
                <a:ea typeface="Calibri" panose="020F0502020204030204" pitchFamily="34" charset="0"/>
                <a:cs typeface="Arial" panose="020B0604020202020204" pitchFamily="34" charset="0"/>
              </a:rPr>
              <a:t> </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b="1" u="sng" dirty="0">
                <a:latin typeface="Abadi Extra Light" panose="020B0204020104020204" pitchFamily="34" charset="0"/>
                <a:ea typeface="Calibri" panose="020F0502020204030204" pitchFamily="34" charset="0"/>
                <a:cs typeface="Arial" panose="020B0604020202020204" pitchFamily="34" charset="0"/>
              </a:rPr>
              <a:t>CHOICE OF QUESTION</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57200" algn="l"/>
              </a:tabLst>
            </a:pPr>
            <a:r>
              <a:rPr lang="en-GB" sz="1400" dirty="0">
                <a:latin typeface="Abadi Extra Light" panose="020B0204020104020204" pitchFamily="34" charset="0"/>
                <a:ea typeface="Calibri" panose="020F0502020204030204" pitchFamily="34" charset="0"/>
                <a:cs typeface="Arial" panose="020B0604020202020204" pitchFamily="34" charset="0"/>
              </a:rPr>
              <a:t>Take advice from staff, work to your strengths, and do not feel that you have to do something radically new.</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57200" algn="l"/>
              </a:tabLst>
            </a:pPr>
            <a:r>
              <a:rPr lang="en-GB" sz="1400" dirty="0">
                <a:latin typeface="Abadi Extra Light" panose="020B0204020104020204" pitchFamily="34" charset="0"/>
                <a:ea typeface="Calibri" panose="020F0502020204030204" pitchFamily="34" charset="0"/>
                <a:cs typeface="Arial" panose="020B0604020202020204" pitchFamily="34" charset="0"/>
              </a:rPr>
              <a:t>Choose a theme that can be easily resourced and researched locally.</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57200" algn="l"/>
              </a:tabLst>
            </a:pPr>
            <a:r>
              <a:rPr lang="en-GB" sz="1400" dirty="0">
                <a:latin typeface="Abadi Extra Light" panose="020B0204020104020204" pitchFamily="34" charset="0"/>
                <a:ea typeface="Calibri" panose="020F0502020204030204" pitchFamily="34" charset="0"/>
                <a:cs typeface="Arial" panose="020B0604020202020204" pitchFamily="34" charset="0"/>
              </a:rPr>
              <a:t>Be enthused and passionate about the subject matter.</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57200" algn="l"/>
              </a:tabLst>
            </a:pPr>
            <a:r>
              <a:rPr lang="en-GB" sz="1400" dirty="0">
                <a:latin typeface="Abadi Extra Light" panose="020B0204020104020204" pitchFamily="34" charset="0"/>
                <a:ea typeface="Calibri" panose="020F0502020204030204" pitchFamily="34" charset="0"/>
                <a:cs typeface="Arial" panose="020B0604020202020204" pitchFamily="34" charset="0"/>
              </a:rPr>
              <a:t>Don’t be afraid to re-visit a theme you have explored before.</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57200" algn="l"/>
              </a:tabLst>
            </a:pPr>
            <a:r>
              <a:rPr lang="en-GB" sz="1400" dirty="0">
                <a:latin typeface="Abadi Extra Light" panose="020B0204020104020204" pitchFamily="34" charset="0"/>
                <a:ea typeface="Calibri" panose="020F0502020204030204" pitchFamily="34" charset="0"/>
                <a:cs typeface="Arial" panose="020B0604020202020204" pitchFamily="34" charset="0"/>
              </a:rPr>
              <a:t>Finding relevant photographer links is vital. Explore local galleries, museums and locations/environments.</a:t>
            </a:r>
            <a:endParaRPr lang="en-GB" sz="1400" dirty="0">
              <a:latin typeface="Abadi Extra Light" panose="020B0204020104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57200" algn="l"/>
              </a:tabLst>
            </a:pPr>
            <a:r>
              <a:rPr lang="en-GB" sz="1400" dirty="0">
                <a:latin typeface="Abadi Extra Light" panose="020B0204020104020204" pitchFamily="34" charset="0"/>
                <a:ea typeface="Calibri" panose="020F0502020204030204" pitchFamily="34" charset="0"/>
                <a:cs typeface="Arial" panose="020B0604020202020204" pitchFamily="34" charset="0"/>
              </a:rPr>
              <a:t>Consider the potential of the overseas tour. Do some research regarding locations, photographers etc., as this will be a major resource /inspiration gathering time.</a:t>
            </a:r>
            <a:endParaRPr lang="en-GB" sz="1400" dirty="0">
              <a:effectLst/>
              <a:latin typeface="Abadi Extra Light" panose="020B0204020104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68611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FD8FEA145A740488053DCDD3B301871" ma:contentTypeVersion="13" ma:contentTypeDescription="Create a new document." ma:contentTypeScope="" ma:versionID="1b3d31e101d8d71df29dbe6928d9fb1b">
  <xsd:schema xmlns:xsd="http://www.w3.org/2001/XMLSchema" xmlns:xs="http://www.w3.org/2001/XMLSchema" xmlns:p="http://schemas.microsoft.com/office/2006/metadata/properties" xmlns:ns3="6c0f5e63-73d4-4a19-a143-5b5f5a781126" xmlns:ns4="e3bc6fce-18af-41db-b9fa-720efd37f5eb" targetNamespace="http://schemas.microsoft.com/office/2006/metadata/properties" ma:root="true" ma:fieldsID="ea5fc8ad832aa22bdd0bf9ddb6ca1b3b" ns3:_="" ns4:_="">
    <xsd:import namespace="6c0f5e63-73d4-4a19-a143-5b5f5a781126"/>
    <xsd:import namespace="e3bc6fce-18af-41db-b9fa-720efd37f5e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0f5e63-73d4-4a19-a143-5b5f5a7811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3bc6fce-18af-41db-b9fa-720efd37f5e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406896-5806-4559-80DF-EC0180D14721}">
  <ds:schemaRefs>
    <ds:schemaRef ds:uri="http://schemas.microsoft.com/sharepoint/v3/contenttype/forms"/>
  </ds:schemaRefs>
</ds:datastoreItem>
</file>

<file path=customXml/itemProps2.xml><?xml version="1.0" encoding="utf-8"?>
<ds:datastoreItem xmlns:ds="http://schemas.openxmlformats.org/officeDocument/2006/customXml" ds:itemID="{14EB9227-1243-4201-836F-661686041B32}">
  <ds:schemaRefs>
    <ds:schemaRef ds:uri="http://purl.org/dc/dcmitype/"/>
    <ds:schemaRef ds:uri="http://schemas.microsoft.com/office/infopath/2007/PartnerControls"/>
    <ds:schemaRef ds:uri="http://schemas.microsoft.com/office/2006/metadata/properties"/>
    <ds:schemaRef ds:uri="http://www.w3.org/XML/1998/namespace"/>
    <ds:schemaRef ds:uri="http://schemas.openxmlformats.org/package/2006/metadata/core-properties"/>
    <ds:schemaRef ds:uri="http://schemas.microsoft.com/office/2006/documentManagement/types"/>
    <ds:schemaRef ds:uri="http://purl.org/dc/elements/1.1/"/>
    <ds:schemaRef ds:uri="e3bc6fce-18af-41db-b9fa-720efd37f5eb"/>
    <ds:schemaRef ds:uri="6c0f5e63-73d4-4a19-a143-5b5f5a781126"/>
    <ds:schemaRef ds:uri="http://purl.org/dc/terms/"/>
  </ds:schemaRefs>
</ds:datastoreItem>
</file>

<file path=customXml/itemProps3.xml><?xml version="1.0" encoding="utf-8"?>
<ds:datastoreItem xmlns:ds="http://schemas.openxmlformats.org/officeDocument/2006/customXml" ds:itemID="{479BDA7A-5617-474D-8A4A-C5CBA5448B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0f5e63-73d4-4a19-a143-5b5f5a781126"/>
    <ds:schemaRef ds:uri="e3bc6fce-18af-41db-b9fa-720efd37f5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TotalTime>
  <Words>2812</Words>
  <Application>Microsoft Office PowerPoint</Application>
  <PresentationFormat>A4 Paper (210x297 mm)</PresentationFormat>
  <Paragraphs>238</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Abadi Extra Light</vt:lpstr>
      <vt:lpstr>Arial</vt:lpstr>
      <vt:lpstr>Book Antiqua</vt:lpstr>
      <vt:lpstr>Calibri</vt:lpstr>
      <vt:lpstr>Calibri Light</vt:lpstr>
      <vt:lpstr>Symbol</vt:lpstr>
      <vt:lpstr>Office Theme</vt:lpstr>
      <vt:lpstr>A Level Photography  King Edwards School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Level Photography  King Edwards School</dc:title>
  <dc:creator>Owner</dc:creator>
  <cp:lastModifiedBy>Mr E Hume-Smith</cp:lastModifiedBy>
  <cp:revision>5</cp:revision>
  <cp:lastPrinted>2021-06-30T06:49:10Z</cp:lastPrinted>
  <dcterms:created xsi:type="dcterms:W3CDTF">2020-05-14T08:36:04Z</dcterms:created>
  <dcterms:modified xsi:type="dcterms:W3CDTF">2021-06-30T06:50:12Z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0x010100BFD8FEA145A740488053DCDD3B301871</vt:lpwstr>
  </property>
</Properties>
</file>