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29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4E8ADF-7B2A-4E87-B81A-1084DDC1AA44}"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3118559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E8ADF-7B2A-4E87-B81A-1084DDC1AA44}"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216900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E8ADF-7B2A-4E87-B81A-1084DDC1AA44}"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404454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E8ADF-7B2A-4E87-B81A-1084DDC1AA44}"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276584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E8ADF-7B2A-4E87-B81A-1084DDC1AA44}"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406655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4E8ADF-7B2A-4E87-B81A-1084DDC1AA44}"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739735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4E8ADF-7B2A-4E87-B81A-1084DDC1AA44}" type="datetimeFigureOut">
              <a:rPr lang="es-ES" smtClean="0"/>
              <a:t>15/06/2021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421708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4E8ADF-7B2A-4E87-B81A-1084DDC1AA44}" type="datetimeFigureOut">
              <a:rPr lang="es-ES" smtClean="0"/>
              <a:t>15/06/2021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603058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E8ADF-7B2A-4E87-B81A-1084DDC1AA44}" type="datetimeFigureOut">
              <a:rPr lang="es-ES" smtClean="0"/>
              <a:t>15/06/2021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2653939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4E8ADF-7B2A-4E87-B81A-1084DDC1AA44}"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152774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74E8ADF-7B2A-4E87-B81A-1084DDC1AA44}"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D56F271-F0F9-42E3-9017-D2F3F3294E0E}" type="slidenum">
              <a:rPr lang="es-ES" smtClean="0"/>
              <a:t>‹#›</a:t>
            </a:fld>
            <a:endParaRPr lang="es-ES"/>
          </a:p>
        </p:txBody>
      </p:sp>
    </p:spTree>
    <p:extLst>
      <p:ext uri="{BB962C8B-B14F-4D97-AF65-F5344CB8AC3E}">
        <p14:creationId xmlns:p14="http://schemas.microsoft.com/office/powerpoint/2010/main" val="103330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74E8ADF-7B2A-4E87-B81A-1084DDC1AA44}" type="datetimeFigureOut">
              <a:rPr lang="es-ES" smtClean="0"/>
              <a:t>15/06/2021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D56F271-F0F9-42E3-9017-D2F3F3294E0E}" type="slidenum">
              <a:rPr lang="es-ES" smtClean="0"/>
              <a:t>‹#›</a:t>
            </a:fld>
            <a:endParaRPr lang="es-ES"/>
          </a:p>
        </p:txBody>
      </p:sp>
    </p:spTree>
    <p:extLst>
      <p:ext uri="{BB962C8B-B14F-4D97-AF65-F5344CB8AC3E}">
        <p14:creationId xmlns:p14="http://schemas.microsoft.com/office/powerpoint/2010/main" val="1110089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britishcouncil.org/school-resources/find/classroom/great-languages-challenge" TargetMode="External"/><Relationship Id="rId13" Type="http://schemas.openxmlformats.org/officeDocument/2006/relationships/image" Target="../media/image6.png"/><Relationship Id="rId18" Type="http://schemas.openxmlformats.org/officeDocument/2006/relationships/hyperlink" Target="https://www.amazon.co.uk/House-Bernarda-Alba-Methuen-Modern/dp/0713686774/ref=sr_1_4?crid=3RM8YMG9DYGAF&amp;dchild=1&amp;keywords=la+casa+de+bernarda+alba+english+and+spanish&amp;qid=1623137128&amp;sprefix=la+casa+de+berna%2Caps%2C153&amp;sr=8-4" TargetMode="External"/><Relationship Id="rId26"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0.png"/><Relationship Id="rId7" Type="http://schemas.openxmlformats.org/officeDocument/2006/relationships/image" Target="../media/image3.png"/><Relationship Id="rId12" Type="http://schemas.openxmlformats.org/officeDocument/2006/relationships/hyperlink" Target="https://kesbath.fireflycloud.net/login/login.aspx?prelogin=https%3a%2f%2fkesbath.fireflycloud.net%2fspanish-1%2fa-level%2fboletin-semanal-1" TargetMode="External"/><Relationship Id="rId17" Type="http://schemas.openxmlformats.org/officeDocument/2006/relationships/image" Target="../media/image8.png"/><Relationship Id="rId25" Type="http://schemas.openxmlformats.org/officeDocument/2006/relationships/hyperlink" Target="https://www.hoyhablamos.com/category/podcasts-aprender-espanol/" TargetMode="External"/><Relationship Id="rId2" Type="http://schemas.openxmlformats.org/officeDocument/2006/relationships/hyperlink" Target="https://quizlet.com/kesbathmfl/folders/puente-a-level-spanish/sets" TargetMode="External"/><Relationship Id="rId16" Type="http://schemas.openxmlformats.org/officeDocument/2006/relationships/hyperlink" Target="https://kesbath.fireflycloud.net/login/login.aspx?prelogin=https%3a%2f%2fkesbath.fireflycloud.net%2fspanish-1%2fa-level" TargetMode="External"/><Relationship Id="rId20" Type="http://schemas.openxmlformats.org/officeDocument/2006/relationships/hyperlink" Target="https://historiadelcine.es/directores-cine/pedro-almodovar/" TargetMode="External"/><Relationship Id="rId1" Type="http://schemas.openxmlformats.org/officeDocument/2006/relationships/slideLayout" Target="../slideLayouts/slideLayout1.xml"/><Relationship Id="rId6" Type="http://schemas.openxmlformats.org/officeDocument/2006/relationships/hyperlink" Target="https://wke.lt/w/s/5jLey8" TargetMode="External"/><Relationship Id="rId11" Type="http://schemas.openxmlformats.org/officeDocument/2006/relationships/image" Target="../media/image5.png"/><Relationship Id="rId24" Type="http://schemas.openxmlformats.org/officeDocument/2006/relationships/image" Target="../media/image12.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hyperlink" Target="https://open.spotify.com/user/ci5pgk3qqduo8f13v7fsryfrv?si=b177c528edf9415f" TargetMode="External"/><Relationship Id="rId10" Type="http://schemas.openxmlformats.org/officeDocument/2006/relationships/hyperlink" Target="https://www.youtube.com/" TargetMode="External"/><Relationship Id="rId19" Type="http://schemas.openxmlformats.org/officeDocument/2006/relationships/image" Target="../media/image9.png"/><Relationship Id="rId4" Type="http://schemas.openxmlformats.org/officeDocument/2006/relationships/hyperlink" Target="https://conjuguemos.com/activities/spanish/verb/1" TargetMode="External"/><Relationship Id="rId9" Type="http://schemas.openxmlformats.org/officeDocument/2006/relationships/image" Target="../media/image4.png"/><Relationship Id="rId14" Type="http://schemas.openxmlformats.org/officeDocument/2006/relationships/hyperlink" Target="https://www.notesinspanish.com/" TargetMode="External"/><Relationship Id="rId2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8A729-4AC6-487A-B4CA-363CA47211E2}"/>
              </a:ext>
            </a:extLst>
          </p:cNvPr>
          <p:cNvSpPr>
            <a:spLocks noGrp="1"/>
          </p:cNvSpPr>
          <p:nvPr>
            <p:ph type="ctrTitle"/>
          </p:nvPr>
        </p:nvSpPr>
        <p:spPr>
          <a:xfrm>
            <a:off x="0" y="0"/>
            <a:ext cx="6858000" cy="1531787"/>
          </a:xfrm>
          <a:solidFill>
            <a:srgbClr val="990033"/>
          </a:solidFill>
        </p:spPr>
        <p:txBody>
          <a:bodyPr>
            <a:noAutofit/>
          </a:bodyPr>
          <a:lstStyle/>
          <a:p>
            <a:br>
              <a:rPr lang="en-GB" sz="3200" dirty="0">
                <a:latin typeface="Modern Love" panose="04090805081005020601" pitchFamily="82" charset="0"/>
                <a:cs typeface="IrisUPC" panose="020B0502040204020203" pitchFamily="34" charset="-34"/>
              </a:rPr>
            </a:br>
            <a:endParaRPr lang="es-ES" sz="3200" dirty="0">
              <a:solidFill>
                <a:schemeClr val="accent2">
                  <a:lumMod val="75000"/>
                </a:schemeClr>
              </a:solidFill>
            </a:endParaRPr>
          </a:p>
        </p:txBody>
      </p:sp>
      <p:graphicFrame>
        <p:nvGraphicFramePr>
          <p:cNvPr id="7" name="Table 7">
            <a:extLst>
              <a:ext uri="{FF2B5EF4-FFF2-40B4-BE49-F238E27FC236}">
                <a16:creationId xmlns:a16="http://schemas.microsoft.com/office/drawing/2014/main" id="{6E8ADF06-597E-48CE-B04B-1C46BC4F25A7}"/>
              </a:ext>
            </a:extLst>
          </p:cNvPr>
          <p:cNvGraphicFramePr>
            <a:graphicFrameLocks noGrp="1"/>
          </p:cNvGraphicFramePr>
          <p:nvPr>
            <p:extLst>
              <p:ext uri="{D42A27DB-BD31-4B8C-83A1-F6EECF244321}">
                <p14:modId xmlns:p14="http://schemas.microsoft.com/office/powerpoint/2010/main" val="2948560982"/>
              </p:ext>
            </p:extLst>
          </p:nvPr>
        </p:nvGraphicFramePr>
        <p:xfrm>
          <a:off x="72482" y="1550942"/>
          <a:ext cx="6713036" cy="7359807"/>
        </p:xfrm>
        <a:graphic>
          <a:graphicData uri="http://schemas.openxmlformats.org/drawingml/2006/table">
            <a:tbl>
              <a:tblPr firstRow="1" bandRow="1">
                <a:tableStyleId>{5C22544A-7EE6-4342-B048-85BDC9FD1C3A}</a:tableStyleId>
              </a:tblPr>
              <a:tblGrid>
                <a:gridCol w="1678259">
                  <a:extLst>
                    <a:ext uri="{9D8B030D-6E8A-4147-A177-3AD203B41FA5}">
                      <a16:colId xmlns:a16="http://schemas.microsoft.com/office/drawing/2014/main" val="3634457469"/>
                    </a:ext>
                  </a:extLst>
                </a:gridCol>
                <a:gridCol w="1678259">
                  <a:extLst>
                    <a:ext uri="{9D8B030D-6E8A-4147-A177-3AD203B41FA5}">
                      <a16:colId xmlns:a16="http://schemas.microsoft.com/office/drawing/2014/main" val="2128619231"/>
                    </a:ext>
                  </a:extLst>
                </a:gridCol>
                <a:gridCol w="1678259">
                  <a:extLst>
                    <a:ext uri="{9D8B030D-6E8A-4147-A177-3AD203B41FA5}">
                      <a16:colId xmlns:a16="http://schemas.microsoft.com/office/drawing/2014/main" val="1834368114"/>
                    </a:ext>
                  </a:extLst>
                </a:gridCol>
                <a:gridCol w="1678259">
                  <a:extLst>
                    <a:ext uri="{9D8B030D-6E8A-4147-A177-3AD203B41FA5}">
                      <a16:colId xmlns:a16="http://schemas.microsoft.com/office/drawing/2014/main" val="1379186523"/>
                    </a:ext>
                  </a:extLst>
                </a:gridCol>
              </a:tblGrid>
              <a:tr h="2453269">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76140173"/>
                  </a:ext>
                </a:extLst>
              </a:tr>
              <a:tr h="2453269">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8522924"/>
                  </a:ext>
                </a:extLst>
              </a:tr>
              <a:tr h="2453269">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0341207"/>
                  </a:ext>
                </a:extLst>
              </a:tr>
            </a:tbl>
          </a:graphicData>
        </a:graphic>
      </p:graphicFrame>
      <p:pic>
        <p:nvPicPr>
          <p:cNvPr id="8" name="Picture 7">
            <a:hlinkClick r:id="rId2"/>
            <a:extLst>
              <a:ext uri="{FF2B5EF4-FFF2-40B4-BE49-F238E27FC236}">
                <a16:creationId xmlns:a16="http://schemas.microsoft.com/office/drawing/2014/main" id="{EA0529BD-F8B9-43BA-BE1E-68055AECB32F}"/>
              </a:ext>
            </a:extLst>
          </p:cNvPr>
          <p:cNvPicPr>
            <a:picLocks noChangeAspect="1"/>
          </p:cNvPicPr>
          <p:nvPr/>
        </p:nvPicPr>
        <p:blipFill>
          <a:blip r:embed="rId3"/>
          <a:stretch>
            <a:fillRect/>
          </a:stretch>
        </p:blipFill>
        <p:spPr>
          <a:xfrm>
            <a:off x="2139755" y="1663429"/>
            <a:ext cx="713294" cy="713294"/>
          </a:xfrm>
          <a:prstGeom prst="rect">
            <a:avLst/>
          </a:prstGeom>
        </p:spPr>
      </p:pic>
      <p:sp>
        <p:nvSpPr>
          <p:cNvPr id="9" name="TextBox 8">
            <a:extLst>
              <a:ext uri="{FF2B5EF4-FFF2-40B4-BE49-F238E27FC236}">
                <a16:creationId xmlns:a16="http://schemas.microsoft.com/office/drawing/2014/main" id="{B36821ED-3CD3-4881-9D6B-827187BC4EE0}"/>
              </a:ext>
            </a:extLst>
          </p:cNvPr>
          <p:cNvSpPr txBox="1"/>
          <p:nvPr/>
        </p:nvSpPr>
        <p:spPr>
          <a:xfrm>
            <a:off x="1680699" y="2418700"/>
            <a:ext cx="1550019" cy="369332"/>
          </a:xfrm>
          <a:prstGeom prst="rect">
            <a:avLst/>
          </a:prstGeom>
          <a:noFill/>
        </p:spPr>
        <p:txBody>
          <a:bodyPr wrap="square" rtlCol="0">
            <a:spAutoFit/>
          </a:bodyPr>
          <a:lstStyle/>
          <a:p>
            <a:pPr algn="ctr"/>
            <a:r>
              <a:rPr lang="en-GB" b="1" dirty="0"/>
              <a:t>Quizlet</a:t>
            </a:r>
            <a:endParaRPr lang="es-ES" b="1" dirty="0"/>
          </a:p>
        </p:txBody>
      </p:sp>
      <p:sp>
        <p:nvSpPr>
          <p:cNvPr id="11" name="TextBox 10">
            <a:extLst>
              <a:ext uri="{FF2B5EF4-FFF2-40B4-BE49-F238E27FC236}">
                <a16:creationId xmlns:a16="http://schemas.microsoft.com/office/drawing/2014/main" id="{4939E78C-3B51-4253-A94D-62D5CEBAE2B0}"/>
              </a:ext>
            </a:extLst>
          </p:cNvPr>
          <p:cNvSpPr txBox="1"/>
          <p:nvPr/>
        </p:nvSpPr>
        <p:spPr>
          <a:xfrm>
            <a:off x="1771809" y="2772339"/>
            <a:ext cx="1550019" cy="1200329"/>
          </a:xfrm>
          <a:prstGeom prst="rect">
            <a:avLst/>
          </a:prstGeom>
          <a:noFill/>
        </p:spPr>
        <p:txBody>
          <a:bodyPr wrap="square" rtlCol="0">
            <a:spAutoFit/>
          </a:bodyPr>
          <a:lstStyle/>
          <a:p>
            <a:r>
              <a:rPr lang="en-GB" sz="800" dirty="0"/>
              <a:t>You may already be familiar with this excellent educational website and the accompanying app. The Quizlet learn feature allows students to revise flashcards and practise writing and spelling with self-marking tests and topic specific vocabulary.</a:t>
            </a:r>
            <a:endParaRPr lang="es-ES" sz="800" dirty="0"/>
          </a:p>
        </p:txBody>
      </p:sp>
      <p:pic>
        <p:nvPicPr>
          <p:cNvPr id="13" name="Picture 12">
            <a:hlinkClick r:id="rId4"/>
            <a:extLst>
              <a:ext uri="{FF2B5EF4-FFF2-40B4-BE49-F238E27FC236}">
                <a16:creationId xmlns:a16="http://schemas.microsoft.com/office/drawing/2014/main" id="{A6F1A19B-07C4-426C-A5EF-C5A4DD7FE302}"/>
              </a:ext>
            </a:extLst>
          </p:cNvPr>
          <p:cNvPicPr>
            <a:picLocks noChangeAspect="1"/>
          </p:cNvPicPr>
          <p:nvPr/>
        </p:nvPicPr>
        <p:blipFill>
          <a:blip r:embed="rId5"/>
          <a:stretch>
            <a:fillRect/>
          </a:stretch>
        </p:blipFill>
        <p:spPr>
          <a:xfrm>
            <a:off x="5640677" y="4160003"/>
            <a:ext cx="639298" cy="593740"/>
          </a:xfrm>
          <a:prstGeom prst="ellipse">
            <a:avLst/>
          </a:prstGeom>
          <a:ln w="63500" cap="rnd">
            <a:solidFill>
              <a:schemeClr val="bg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TextBox 13">
            <a:extLst>
              <a:ext uri="{FF2B5EF4-FFF2-40B4-BE49-F238E27FC236}">
                <a16:creationId xmlns:a16="http://schemas.microsoft.com/office/drawing/2014/main" id="{97571DA7-C1AD-407F-B513-4269C620C5EA}"/>
              </a:ext>
            </a:extLst>
          </p:cNvPr>
          <p:cNvSpPr txBox="1"/>
          <p:nvPr/>
        </p:nvSpPr>
        <p:spPr>
          <a:xfrm>
            <a:off x="5185317" y="4806852"/>
            <a:ext cx="1550019" cy="369332"/>
          </a:xfrm>
          <a:prstGeom prst="rect">
            <a:avLst/>
          </a:prstGeom>
          <a:noFill/>
        </p:spPr>
        <p:txBody>
          <a:bodyPr wrap="square" rtlCol="0">
            <a:spAutoFit/>
          </a:bodyPr>
          <a:lstStyle/>
          <a:p>
            <a:pPr algn="ctr"/>
            <a:r>
              <a:rPr lang="en-GB" b="1" dirty="0" err="1"/>
              <a:t>Conjuguemos</a:t>
            </a:r>
            <a:endParaRPr lang="es-ES" b="1" dirty="0"/>
          </a:p>
        </p:txBody>
      </p:sp>
      <p:sp>
        <p:nvSpPr>
          <p:cNvPr id="15" name="TextBox 14">
            <a:extLst>
              <a:ext uri="{FF2B5EF4-FFF2-40B4-BE49-F238E27FC236}">
                <a16:creationId xmlns:a16="http://schemas.microsoft.com/office/drawing/2014/main" id="{8D6AA482-2FD4-4902-9316-833E4AE79D53}"/>
              </a:ext>
            </a:extLst>
          </p:cNvPr>
          <p:cNvSpPr txBox="1"/>
          <p:nvPr/>
        </p:nvSpPr>
        <p:spPr>
          <a:xfrm>
            <a:off x="5156392" y="5182190"/>
            <a:ext cx="1550019" cy="1077218"/>
          </a:xfrm>
          <a:prstGeom prst="rect">
            <a:avLst/>
          </a:prstGeom>
          <a:noFill/>
        </p:spPr>
        <p:txBody>
          <a:bodyPr wrap="square" rtlCol="0">
            <a:spAutoFit/>
          </a:bodyPr>
          <a:lstStyle/>
          <a:p>
            <a:r>
              <a:rPr lang="en-GB" sz="800" dirty="0"/>
              <a:t>If you want to focus on grammar then use </a:t>
            </a:r>
            <a:r>
              <a:rPr lang="en-GB" sz="800" dirty="0" err="1"/>
              <a:t>conjugemos</a:t>
            </a:r>
            <a:r>
              <a:rPr lang="en-GB" sz="800" dirty="0"/>
              <a:t> (without an account) in Spanish, French or German. You can practise all verb types including regular and irregulars. Learn with flashcards, graded practice or games. Log in to save your progress</a:t>
            </a:r>
            <a:endParaRPr lang="es-ES" sz="800" dirty="0"/>
          </a:p>
        </p:txBody>
      </p:sp>
      <p:pic>
        <p:nvPicPr>
          <p:cNvPr id="17" name="Picture 16">
            <a:hlinkClick r:id="rId6"/>
            <a:extLst>
              <a:ext uri="{FF2B5EF4-FFF2-40B4-BE49-F238E27FC236}">
                <a16:creationId xmlns:a16="http://schemas.microsoft.com/office/drawing/2014/main" id="{A4F13F0C-3309-4E9D-9E87-A98B355009B9}"/>
              </a:ext>
            </a:extLst>
          </p:cNvPr>
          <p:cNvPicPr>
            <a:picLocks noChangeAspect="1"/>
          </p:cNvPicPr>
          <p:nvPr/>
        </p:nvPicPr>
        <p:blipFill>
          <a:blip r:embed="rId7"/>
          <a:stretch>
            <a:fillRect/>
          </a:stretch>
        </p:blipFill>
        <p:spPr>
          <a:xfrm>
            <a:off x="3833978" y="1645519"/>
            <a:ext cx="787963" cy="787963"/>
          </a:xfrm>
          <a:prstGeom prst="rect">
            <a:avLst/>
          </a:prstGeom>
        </p:spPr>
      </p:pic>
      <p:sp>
        <p:nvSpPr>
          <p:cNvPr id="18" name="TextBox 17">
            <a:extLst>
              <a:ext uri="{FF2B5EF4-FFF2-40B4-BE49-F238E27FC236}">
                <a16:creationId xmlns:a16="http://schemas.microsoft.com/office/drawing/2014/main" id="{2FAD1B06-E60C-40F4-9460-3C4A3E2E117B}"/>
              </a:ext>
            </a:extLst>
          </p:cNvPr>
          <p:cNvSpPr txBox="1"/>
          <p:nvPr/>
        </p:nvSpPr>
        <p:spPr>
          <a:xfrm>
            <a:off x="3429000" y="2433482"/>
            <a:ext cx="1550019" cy="369332"/>
          </a:xfrm>
          <a:prstGeom prst="rect">
            <a:avLst/>
          </a:prstGeom>
          <a:noFill/>
        </p:spPr>
        <p:txBody>
          <a:bodyPr wrap="square" rtlCol="0">
            <a:spAutoFit/>
          </a:bodyPr>
          <a:lstStyle/>
          <a:p>
            <a:pPr algn="ctr"/>
            <a:r>
              <a:rPr lang="en-GB" b="1" dirty="0"/>
              <a:t>Netflix</a:t>
            </a:r>
            <a:endParaRPr lang="es-ES" b="1" dirty="0"/>
          </a:p>
        </p:txBody>
      </p:sp>
      <p:sp>
        <p:nvSpPr>
          <p:cNvPr id="19" name="TextBox 18">
            <a:extLst>
              <a:ext uri="{FF2B5EF4-FFF2-40B4-BE49-F238E27FC236}">
                <a16:creationId xmlns:a16="http://schemas.microsoft.com/office/drawing/2014/main" id="{7779E440-4D64-4C59-A499-7DA5653D723F}"/>
              </a:ext>
            </a:extLst>
          </p:cNvPr>
          <p:cNvSpPr txBox="1"/>
          <p:nvPr/>
        </p:nvSpPr>
        <p:spPr>
          <a:xfrm>
            <a:off x="3484946" y="2773667"/>
            <a:ext cx="1486028" cy="1200329"/>
          </a:xfrm>
          <a:prstGeom prst="rect">
            <a:avLst/>
          </a:prstGeom>
          <a:noFill/>
        </p:spPr>
        <p:txBody>
          <a:bodyPr wrap="square" rtlCol="0">
            <a:spAutoFit/>
          </a:bodyPr>
          <a:lstStyle/>
          <a:p>
            <a:r>
              <a:rPr lang="en-GB" sz="800" dirty="0"/>
              <a:t>There are a whole host of great series available on Netflix. The Netflix language learning extension will make watching series more engaging and educational with subtitles in both languages, alterable playback speeds and important word suggestions. </a:t>
            </a:r>
            <a:endParaRPr lang="es-ES" sz="800" dirty="0"/>
          </a:p>
        </p:txBody>
      </p:sp>
      <p:pic>
        <p:nvPicPr>
          <p:cNvPr id="23" name="Picture 22">
            <a:hlinkClick r:id="rId8"/>
            <a:extLst>
              <a:ext uri="{FF2B5EF4-FFF2-40B4-BE49-F238E27FC236}">
                <a16:creationId xmlns:a16="http://schemas.microsoft.com/office/drawing/2014/main" id="{EC9AA70C-5391-4992-B5BD-4A2B519FB5AE}"/>
              </a:ext>
            </a:extLst>
          </p:cNvPr>
          <p:cNvPicPr>
            <a:picLocks noChangeAspect="1"/>
          </p:cNvPicPr>
          <p:nvPr/>
        </p:nvPicPr>
        <p:blipFill>
          <a:blip r:embed="rId9"/>
          <a:stretch>
            <a:fillRect/>
          </a:stretch>
        </p:blipFill>
        <p:spPr>
          <a:xfrm>
            <a:off x="5347137" y="1790663"/>
            <a:ext cx="1226380" cy="540623"/>
          </a:xfrm>
          <a:prstGeom prst="rect">
            <a:avLst/>
          </a:prstGeom>
        </p:spPr>
      </p:pic>
      <p:sp>
        <p:nvSpPr>
          <p:cNvPr id="24" name="TextBox 23">
            <a:extLst>
              <a:ext uri="{FF2B5EF4-FFF2-40B4-BE49-F238E27FC236}">
                <a16:creationId xmlns:a16="http://schemas.microsoft.com/office/drawing/2014/main" id="{954EF458-653F-4BC4-AA30-9B1EBB0958A5}"/>
              </a:ext>
            </a:extLst>
          </p:cNvPr>
          <p:cNvSpPr txBox="1"/>
          <p:nvPr/>
        </p:nvSpPr>
        <p:spPr>
          <a:xfrm>
            <a:off x="5185318" y="2404335"/>
            <a:ext cx="1550019" cy="369332"/>
          </a:xfrm>
          <a:prstGeom prst="rect">
            <a:avLst/>
          </a:prstGeom>
          <a:noFill/>
        </p:spPr>
        <p:txBody>
          <a:bodyPr wrap="square" rtlCol="0">
            <a:spAutoFit/>
          </a:bodyPr>
          <a:lstStyle/>
          <a:p>
            <a:pPr algn="ctr"/>
            <a:r>
              <a:rPr lang="en-GB" b="1" dirty="0"/>
              <a:t>British Council</a:t>
            </a:r>
            <a:endParaRPr lang="es-ES" b="1" dirty="0"/>
          </a:p>
        </p:txBody>
      </p:sp>
      <p:sp>
        <p:nvSpPr>
          <p:cNvPr id="25" name="TextBox 24">
            <a:extLst>
              <a:ext uri="{FF2B5EF4-FFF2-40B4-BE49-F238E27FC236}">
                <a16:creationId xmlns:a16="http://schemas.microsoft.com/office/drawing/2014/main" id="{DE797EFE-AE6A-4F2C-888C-BCCDB01322CE}"/>
              </a:ext>
            </a:extLst>
          </p:cNvPr>
          <p:cNvSpPr txBox="1"/>
          <p:nvPr/>
        </p:nvSpPr>
        <p:spPr>
          <a:xfrm>
            <a:off x="5185318" y="2773667"/>
            <a:ext cx="1550019" cy="1200329"/>
          </a:xfrm>
          <a:prstGeom prst="rect">
            <a:avLst/>
          </a:prstGeom>
          <a:noFill/>
        </p:spPr>
        <p:txBody>
          <a:bodyPr wrap="square" rtlCol="0">
            <a:spAutoFit/>
          </a:bodyPr>
          <a:lstStyle/>
          <a:p>
            <a:r>
              <a:rPr lang="en-GB" sz="800" dirty="0"/>
              <a:t>The Great Languages Challenge by the British Council is a checklist of cultural activities that you can do at home by yourself or with your parents. Activities include cooking, watching videos, changing your phone settings and researching online. </a:t>
            </a:r>
            <a:endParaRPr lang="es-ES" sz="800" dirty="0"/>
          </a:p>
        </p:txBody>
      </p:sp>
      <p:pic>
        <p:nvPicPr>
          <p:cNvPr id="27" name="Picture 26">
            <a:hlinkClick r:id="rId10"/>
            <a:extLst>
              <a:ext uri="{FF2B5EF4-FFF2-40B4-BE49-F238E27FC236}">
                <a16:creationId xmlns:a16="http://schemas.microsoft.com/office/drawing/2014/main" id="{E069A450-F9E6-4CF7-97B1-902477AA4EBB}"/>
              </a:ext>
            </a:extLst>
          </p:cNvPr>
          <p:cNvPicPr>
            <a:picLocks noChangeAspect="1"/>
          </p:cNvPicPr>
          <p:nvPr/>
        </p:nvPicPr>
        <p:blipFill>
          <a:blip r:embed="rId11"/>
          <a:stretch>
            <a:fillRect/>
          </a:stretch>
        </p:blipFill>
        <p:spPr>
          <a:xfrm>
            <a:off x="588783" y="4135054"/>
            <a:ext cx="617777" cy="617777"/>
          </a:xfrm>
          <a:prstGeom prst="rect">
            <a:avLst/>
          </a:prstGeom>
        </p:spPr>
      </p:pic>
      <p:sp>
        <p:nvSpPr>
          <p:cNvPr id="28" name="TextBox 27">
            <a:extLst>
              <a:ext uri="{FF2B5EF4-FFF2-40B4-BE49-F238E27FC236}">
                <a16:creationId xmlns:a16="http://schemas.microsoft.com/office/drawing/2014/main" id="{28523DEC-9AA8-4597-A17B-52580A82BEE2}"/>
              </a:ext>
            </a:extLst>
          </p:cNvPr>
          <p:cNvSpPr txBox="1"/>
          <p:nvPr/>
        </p:nvSpPr>
        <p:spPr>
          <a:xfrm>
            <a:off x="72482" y="4796247"/>
            <a:ext cx="1550019" cy="369332"/>
          </a:xfrm>
          <a:prstGeom prst="rect">
            <a:avLst/>
          </a:prstGeom>
          <a:noFill/>
        </p:spPr>
        <p:txBody>
          <a:bodyPr wrap="square" rtlCol="0">
            <a:spAutoFit/>
          </a:bodyPr>
          <a:lstStyle/>
          <a:p>
            <a:pPr algn="ctr"/>
            <a:r>
              <a:rPr lang="en-GB" b="1" dirty="0"/>
              <a:t>YouTube</a:t>
            </a:r>
            <a:endParaRPr lang="es-ES" b="1" dirty="0"/>
          </a:p>
        </p:txBody>
      </p:sp>
      <p:sp>
        <p:nvSpPr>
          <p:cNvPr id="29" name="TextBox 28">
            <a:extLst>
              <a:ext uri="{FF2B5EF4-FFF2-40B4-BE49-F238E27FC236}">
                <a16:creationId xmlns:a16="http://schemas.microsoft.com/office/drawing/2014/main" id="{FA5DC79A-7213-4F8D-B564-90EE74A37F1A}"/>
              </a:ext>
            </a:extLst>
          </p:cNvPr>
          <p:cNvSpPr txBox="1"/>
          <p:nvPr/>
        </p:nvSpPr>
        <p:spPr>
          <a:xfrm>
            <a:off x="122663" y="5195854"/>
            <a:ext cx="1550019" cy="1077218"/>
          </a:xfrm>
          <a:prstGeom prst="rect">
            <a:avLst/>
          </a:prstGeom>
          <a:noFill/>
        </p:spPr>
        <p:txBody>
          <a:bodyPr wrap="square" rtlCol="0">
            <a:spAutoFit/>
          </a:bodyPr>
          <a:lstStyle/>
          <a:p>
            <a:r>
              <a:rPr lang="en-GB" sz="800" dirty="0"/>
              <a:t>YouTube is a goldmine of language learning opportunities. From creators uploading original content, to music and even exam advice from students who have already sat their GCSEs and want to offer advice to the next generation.</a:t>
            </a:r>
            <a:endParaRPr lang="es-ES" sz="800" dirty="0"/>
          </a:p>
        </p:txBody>
      </p:sp>
      <p:pic>
        <p:nvPicPr>
          <p:cNvPr id="31" name="Picture 30">
            <a:hlinkClick r:id="rId12"/>
            <a:extLst>
              <a:ext uri="{FF2B5EF4-FFF2-40B4-BE49-F238E27FC236}">
                <a16:creationId xmlns:a16="http://schemas.microsoft.com/office/drawing/2014/main" id="{34E9BCC3-3C64-46A7-B193-2EA51ACCE9BB}"/>
              </a:ext>
            </a:extLst>
          </p:cNvPr>
          <p:cNvPicPr>
            <a:picLocks noChangeAspect="1"/>
          </p:cNvPicPr>
          <p:nvPr/>
        </p:nvPicPr>
        <p:blipFill>
          <a:blip r:embed="rId13"/>
          <a:stretch>
            <a:fillRect/>
          </a:stretch>
        </p:blipFill>
        <p:spPr>
          <a:xfrm>
            <a:off x="3949843" y="4157068"/>
            <a:ext cx="617777" cy="617777"/>
          </a:xfrm>
          <a:prstGeom prst="ellipse">
            <a:avLst/>
          </a:prstGeom>
          <a:ln w="63500" cap="rnd">
            <a:solidFill>
              <a:schemeClr val="bg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2" name="TextBox 31">
            <a:extLst>
              <a:ext uri="{FF2B5EF4-FFF2-40B4-BE49-F238E27FC236}">
                <a16:creationId xmlns:a16="http://schemas.microsoft.com/office/drawing/2014/main" id="{C0F88E92-AEE4-4821-86FE-62BCE393B12D}"/>
              </a:ext>
            </a:extLst>
          </p:cNvPr>
          <p:cNvSpPr txBox="1"/>
          <p:nvPr/>
        </p:nvSpPr>
        <p:spPr>
          <a:xfrm>
            <a:off x="3484946" y="4812582"/>
            <a:ext cx="1550019" cy="369332"/>
          </a:xfrm>
          <a:prstGeom prst="rect">
            <a:avLst/>
          </a:prstGeom>
          <a:noFill/>
        </p:spPr>
        <p:txBody>
          <a:bodyPr wrap="square" rtlCol="0">
            <a:spAutoFit/>
          </a:bodyPr>
          <a:lstStyle/>
          <a:p>
            <a:pPr algn="ctr"/>
            <a:r>
              <a:rPr lang="en-GB" b="1" dirty="0"/>
              <a:t>El </a:t>
            </a:r>
            <a:r>
              <a:rPr lang="en-GB" b="1" dirty="0" err="1"/>
              <a:t>Boletín</a:t>
            </a:r>
            <a:endParaRPr lang="es-ES" b="1" dirty="0"/>
          </a:p>
        </p:txBody>
      </p:sp>
      <p:sp>
        <p:nvSpPr>
          <p:cNvPr id="33" name="TextBox 32">
            <a:extLst>
              <a:ext uri="{FF2B5EF4-FFF2-40B4-BE49-F238E27FC236}">
                <a16:creationId xmlns:a16="http://schemas.microsoft.com/office/drawing/2014/main" id="{BD1EC6B1-46F8-4D7C-9ACE-E18989F58E36}"/>
              </a:ext>
            </a:extLst>
          </p:cNvPr>
          <p:cNvSpPr txBox="1"/>
          <p:nvPr/>
        </p:nvSpPr>
        <p:spPr>
          <a:xfrm>
            <a:off x="3538918" y="5181914"/>
            <a:ext cx="1550019" cy="1200329"/>
          </a:xfrm>
          <a:prstGeom prst="rect">
            <a:avLst/>
          </a:prstGeom>
          <a:noFill/>
        </p:spPr>
        <p:txBody>
          <a:bodyPr wrap="square" rtlCol="0">
            <a:spAutoFit/>
          </a:bodyPr>
          <a:lstStyle/>
          <a:p>
            <a:r>
              <a:rPr lang="en-GB" sz="800" dirty="0"/>
              <a:t>El </a:t>
            </a:r>
            <a:r>
              <a:rPr lang="en-GB" sz="800" dirty="0" err="1"/>
              <a:t>Boletín</a:t>
            </a:r>
            <a:r>
              <a:rPr lang="en-GB" sz="800" dirty="0"/>
              <a:t> is an A Level Spanish resource reviewing the week in news with a focus on topics linked to the A Level specification. Each edition contains a vocabulary builder and a question to improve exam technique. It is released every Wednesday at 6pm.</a:t>
            </a:r>
            <a:endParaRPr lang="es-ES" sz="800" dirty="0"/>
          </a:p>
        </p:txBody>
      </p:sp>
      <p:pic>
        <p:nvPicPr>
          <p:cNvPr id="35" name="Picture 34">
            <a:hlinkClick r:id="rId14"/>
            <a:extLst>
              <a:ext uri="{FF2B5EF4-FFF2-40B4-BE49-F238E27FC236}">
                <a16:creationId xmlns:a16="http://schemas.microsoft.com/office/drawing/2014/main" id="{77693F7D-4A36-4AD5-88EA-117D3F352A55}"/>
              </a:ext>
            </a:extLst>
          </p:cNvPr>
          <p:cNvPicPr>
            <a:picLocks noChangeAspect="1"/>
          </p:cNvPicPr>
          <p:nvPr/>
        </p:nvPicPr>
        <p:blipFill>
          <a:blip r:embed="rId15"/>
          <a:stretch>
            <a:fillRect/>
          </a:stretch>
        </p:blipFill>
        <p:spPr>
          <a:xfrm>
            <a:off x="1863310" y="4169472"/>
            <a:ext cx="1428260" cy="343535"/>
          </a:xfrm>
          <a:prstGeom prst="rect">
            <a:avLst/>
          </a:prstGeom>
        </p:spPr>
      </p:pic>
      <p:sp>
        <p:nvSpPr>
          <p:cNvPr id="36" name="TextBox 35">
            <a:extLst>
              <a:ext uri="{FF2B5EF4-FFF2-40B4-BE49-F238E27FC236}">
                <a16:creationId xmlns:a16="http://schemas.microsoft.com/office/drawing/2014/main" id="{558685D0-BE10-4CC3-9930-77BF58EC251C}"/>
              </a:ext>
            </a:extLst>
          </p:cNvPr>
          <p:cNvSpPr txBox="1"/>
          <p:nvPr/>
        </p:nvSpPr>
        <p:spPr>
          <a:xfrm>
            <a:off x="1755752" y="4525002"/>
            <a:ext cx="1582131" cy="646331"/>
          </a:xfrm>
          <a:prstGeom prst="rect">
            <a:avLst/>
          </a:prstGeom>
          <a:noFill/>
        </p:spPr>
        <p:txBody>
          <a:bodyPr wrap="square" rtlCol="0">
            <a:spAutoFit/>
          </a:bodyPr>
          <a:lstStyle/>
          <a:p>
            <a:pPr algn="ctr"/>
            <a:r>
              <a:rPr lang="en-GB" b="1" dirty="0"/>
              <a:t>Notes in Spanish</a:t>
            </a:r>
            <a:endParaRPr lang="es-ES" b="1" dirty="0"/>
          </a:p>
        </p:txBody>
      </p:sp>
      <p:sp>
        <p:nvSpPr>
          <p:cNvPr id="37" name="TextBox 36">
            <a:extLst>
              <a:ext uri="{FF2B5EF4-FFF2-40B4-BE49-F238E27FC236}">
                <a16:creationId xmlns:a16="http://schemas.microsoft.com/office/drawing/2014/main" id="{900FFAA2-D9B0-4682-A0E6-98F3FD62A1BD}"/>
              </a:ext>
            </a:extLst>
          </p:cNvPr>
          <p:cNvSpPr txBox="1"/>
          <p:nvPr/>
        </p:nvSpPr>
        <p:spPr>
          <a:xfrm>
            <a:off x="1830790" y="5181914"/>
            <a:ext cx="1550019" cy="1200329"/>
          </a:xfrm>
          <a:prstGeom prst="rect">
            <a:avLst/>
          </a:prstGeom>
          <a:noFill/>
        </p:spPr>
        <p:txBody>
          <a:bodyPr wrap="square" rtlCol="0">
            <a:spAutoFit/>
          </a:bodyPr>
          <a:lstStyle/>
          <a:p>
            <a:r>
              <a:rPr lang="en-GB" sz="800" dirty="0"/>
              <a:t>Notes in Spanish is a series of podcasts </a:t>
            </a:r>
            <a:r>
              <a:rPr lang="en-GB" sz="800" dirty="0">
                <a:solidFill>
                  <a:srgbClr val="000000"/>
                </a:solidFill>
                <a:latin typeface="-apple-system"/>
              </a:rPr>
              <a:t>that bring you </a:t>
            </a:r>
            <a:r>
              <a:rPr lang="en-GB" sz="800" b="0" i="0" dirty="0">
                <a:solidFill>
                  <a:srgbClr val="000000"/>
                </a:solidFill>
                <a:effectLst/>
                <a:latin typeface="-apple-system"/>
              </a:rPr>
              <a:t>real Spanish conversations on real-life topics, making you feel more confident in your daily conversations in Spanish There are three different levels: beginners, intermediate and advanced. </a:t>
            </a:r>
            <a:endParaRPr lang="es-ES" sz="800" dirty="0"/>
          </a:p>
        </p:txBody>
      </p:sp>
      <p:pic>
        <p:nvPicPr>
          <p:cNvPr id="39" name="Picture 38">
            <a:hlinkClick r:id="rId16"/>
            <a:extLst>
              <a:ext uri="{FF2B5EF4-FFF2-40B4-BE49-F238E27FC236}">
                <a16:creationId xmlns:a16="http://schemas.microsoft.com/office/drawing/2014/main" id="{87EF3F50-2BD8-4423-91B1-31B864E1A477}"/>
              </a:ext>
            </a:extLst>
          </p:cNvPr>
          <p:cNvPicPr>
            <a:picLocks noChangeAspect="1"/>
          </p:cNvPicPr>
          <p:nvPr/>
        </p:nvPicPr>
        <p:blipFill>
          <a:blip r:embed="rId17"/>
          <a:stretch>
            <a:fillRect/>
          </a:stretch>
        </p:blipFill>
        <p:spPr>
          <a:xfrm>
            <a:off x="556128" y="1704204"/>
            <a:ext cx="660083" cy="660083"/>
          </a:xfrm>
          <a:prstGeom prst="rect">
            <a:avLst/>
          </a:prstGeom>
        </p:spPr>
      </p:pic>
      <p:sp>
        <p:nvSpPr>
          <p:cNvPr id="40" name="TextBox 39">
            <a:extLst>
              <a:ext uri="{FF2B5EF4-FFF2-40B4-BE49-F238E27FC236}">
                <a16:creationId xmlns:a16="http://schemas.microsoft.com/office/drawing/2014/main" id="{C82E6ED4-7D40-4E6D-ADF1-8888D833CE2C}"/>
              </a:ext>
            </a:extLst>
          </p:cNvPr>
          <p:cNvSpPr txBox="1"/>
          <p:nvPr/>
        </p:nvSpPr>
        <p:spPr>
          <a:xfrm>
            <a:off x="112961" y="2457295"/>
            <a:ext cx="1550019" cy="338554"/>
          </a:xfrm>
          <a:prstGeom prst="rect">
            <a:avLst/>
          </a:prstGeom>
          <a:noFill/>
        </p:spPr>
        <p:txBody>
          <a:bodyPr wrap="square" rtlCol="0">
            <a:spAutoFit/>
          </a:bodyPr>
          <a:lstStyle/>
          <a:p>
            <a:pPr algn="ctr"/>
            <a:r>
              <a:rPr lang="en-GB" sz="1600" b="1" dirty="0"/>
              <a:t>VLE Spanish</a:t>
            </a:r>
            <a:endParaRPr lang="es-ES" sz="1600" b="1" dirty="0"/>
          </a:p>
        </p:txBody>
      </p:sp>
      <p:sp>
        <p:nvSpPr>
          <p:cNvPr id="41" name="TextBox 40">
            <a:extLst>
              <a:ext uri="{FF2B5EF4-FFF2-40B4-BE49-F238E27FC236}">
                <a16:creationId xmlns:a16="http://schemas.microsoft.com/office/drawing/2014/main" id="{91A1C9A4-25D3-4AC2-9C20-8DA8332BB6FA}"/>
              </a:ext>
            </a:extLst>
          </p:cNvPr>
          <p:cNvSpPr txBox="1"/>
          <p:nvPr/>
        </p:nvSpPr>
        <p:spPr>
          <a:xfrm>
            <a:off x="147136" y="2795849"/>
            <a:ext cx="1550019" cy="584775"/>
          </a:xfrm>
          <a:prstGeom prst="rect">
            <a:avLst/>
          </a:prstGeom>
          <a:noFill/>
        </p:spPr>
        <p:txBody>
          <a:bodyPr wrap="square" rtlCol="0">
            <a:spAutoFit/>
          </a:bodyPr>
          <a:lstStyle/>
          <a:p>
            <a:r>
              <a:rPr lang="en-GB" sz="800" dirty="0"/>
              <a:t>Familiarise yourself with the VLE page for the Spanish department at King Edward’s School. </a:t>
            </a:r>
          </a:p>
          <a:p>
            <a:endParaRPr lang="en-GB" sz="800" dirty="0"/>
          </a:p>
        </p:txBody>
      </p:sp>
      <p:pic>
        <p:nvPicPr>
          <p:cNvPr id="43" name="Picture 42">
            <a:hlinkClick r:id="rId18"/>
            <a:extLst>
              <a:ext uri="{FF2B5EF4-FFF2-40B4-BE49-F238E27FC236}">
                <a16:creationId xmlns:a16="http://schemas.microsoft.com/office/drawing/2014/main" id="{DD959705-E1E4-4D93-AB7E-770542EA778D}"/>
              </a:ext>
            </a:extLst>
          </p:cNvPr>
          <p:cNvPicPr>
            <a:picLocks noChangeAspect="1"/>
          </p:cNvPicPr>
          <p:nvPr/>
        </p:nvPicPr>
        <p:blipFill>
          <a:blip r:embed="rId19"/>
          <a:stretch>
            <a:fillRect/>
          </a:stretch>
        </p:blipFill>
        <p:spPr>
          <a:xfrm>
            <a:off x="5621820" y="6542073"/>
            <a:ext cx="658155" cy="6462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4" name="TextBox 43">
            <a:extLst>
              <a:ext uri="{FF2B5EF4-FFF2-40B4-BE49-F238E27FC236}">
                <a16:creationId xmlns:a16="http://schemas.microsoft.com/office/drawing/2014/main" id="{B950B1FD-E3EF-43D7-A7A9-2D0042460071}"/>
              </a:ext>
            </a:extLst>
          </p:cNvPr>
          <p:cNvSpPr txBox="1"/>
          <p:nvPr/>
        </p:nvSpPr>
        <p:spPr>
          <a:xfrm>
            <a:off x="5185317" y="7168671"/>
            <a:ext cx="1550019" cy="369332"/>
          </a:xfrm>
          <a:prstGeom prst="rect">
            <a:avLst/>
          </a:prstGeom>
          <a:noFill/>
        </p:spPr>
        <p:txBody>
          <a:bodyPr wrap="square" rtlCol="0">
            <a:spAutoFit/>
          </a:bodyPr>
          <a:lstStyle/>
          <a:p>
            <a:pPr algn="ctr"/>
            <a:r>
              <a:rPr lang="en-GB" b="1" dirty="0"/>
              <a:t>Literature</a:t>
            </a:r>
            <a:endParaRPr lang="es-ES" b="1" dirty="0"/>
          </a:p>
        </p:txBody>
      </p:sp>
      <p:sp>
        <p:nvSpPr>
          <p:cNvPr id="45" name="TextBox 44">
            <a:extLst>
              <a:ext uri="{FF2B5EF4-FFF2-40B4-BE49-F238E27FC236}">
                <a16:creationId xmlns:a16="http://schemas.microsoft.com/office/drawing/2014/main" id="{AED16679-1467-47EB-95EE-34F546D9F03E}"/>
              </a:ext>
            </a:extLst>
          </p:cNvPr>
          <p:cNvSpPr txBox="1"/>
          <p:nvPr/>
        </p:nvSpPr>
        <p:spPr>
          <a:xfrm>
            <a:off x="5190350" y="7538003"/>
            <a:ext cx="1521094" cy="954107"/>
          </a:xfrm>
          <a:prstGeom prst="rect">
            <a:avLst/>
          </a:prstGeom>
          <a:noFill/>
        </p:spPr>
        <p:txBody>
          <a:bodyPr wrap="square" rtlCol="0">
            <a:spAutoFit/>
          </a:bodyPr>
          <a:lstStyle/>
          <a:p>
            <a:r>
              <a:rPr lang="en-GB" sz="800" dirty="0"/>
              <a:t>Make sure you read the play “La Casa de Bernarda Alba”, by Federico García Lorca in English during the summer holidays before year 13. </a:t>
            </a:r>
          </a:p>
          <a:p>
            <a:r>
              <a:rPr lang="en-GB" sz="800" dirty="0"/>
              <a:t>You can borrow the play from the Spanish department. </a:t>
            </a:r>
            <a:endParaRPr lang="es-ES" sz="800" dirty="0"/>
          </a:p>
        </p:txBody>
      </p:sp>
      <p:sp>
        <p:nvSpPr>
          <p:cNvPr id="46" name="TextBox 45">
            <a:extLst>
              <a:ext uri="{FF2B5EF4-FFF2-40B4-BE49-F238E27FC236}">
                <a16:creationId xmlns:a16="http://schemas.microsoft.com/office/drawing/2014/main" id="{BBC75C14-D370-425C-B700-23B81406585F}"/>
              </a:ext>
            </a:extLst>
          </p:cNvPr>
          <p:cNvSpPr txBox="1"/>
          <p:nvPr/>
        </p:nvSpPr>
        <p:spPr>
          <a:xfrm>
            <a:off x="3513871" y="7525755"/>
            <a:ext cx="1521094" cy="1323439"/>
          </a:xfrm>
          <a:prstGeom prst="rect">
            <a:avLst/>
          </a:prstGeom>
          <a:noFill/>
        </p:spPr>
        <p:txBody>
          <a:bodyPr wrap="square" rtlCol="0">
            <a:spAutoFit/>
          </a:bodyPr>
          <a:lstStyle/>
          <a:p>
            <a:r>
              <a:rPr lang="en-GB" sz="800" dirty="0"/>
              <a:t>Make the most of your time by watching “</a:t>
            </a:r>
            <a:r>
              <a:rPr lang="en-GB" sz="800" dirty="0" err="1"/>
              <a:t>Mujeres</a:t>
            </a:r>
            <a:r>
              <a:rPr lang="en-GB" sz="800" dirty="0"/>
              <a:t> al </a:t>
            </a:r>
            <a:r>
              <a:rPr lang="en-GB" sz="800" dirty="0" err="1"/>
              <a:t>borde</a:t>
            </a:r>
            <a:r>
              <a:rPr lang="en-GB" sz="800" dirty="0"/>
              <a:t> de un </a:t>
            </a:r>
            <a:r>
              <a:rPr lang="en-GB" sz="800" dirty="0" err="1"/>
              <a:t>ataque</a:t>
            </a:r>
            <a:r>
              <a:rPr lang="en-GB" sz="800" dirty="0"/>
              <a:t> de </a:t>
            </a:r>
            <a:r>
              <a:rPr lang="en-GB" sz="800" dirty="0" err="1"/>
              <a:t>nervios</a:t>
            </a:r>
            <a:r>
              <a:rPr lang="en-GB" sz="800" dirty="0"/>
              <a:t>” by Pedro Almodóvar. Consider watching other films by the same director. Take time to research more about the director and the context of the film to increase your AO4 mark. Write timed practice essays!</a:t>
            </a:r>
            <a:endParaRPr lang="es-ES" sz="800" dirty="0"/>
          </a:p>
        </p:txBody>
      </p:sp>
      <p:sp>
        <p:nvSpPr>
          <p:cNvPr id="47" name="TextBox 46">
            <a:extLst>
              <a:ext uri="{FF2B5EF4-FFF2-40B4-BE49-F238E27FC236}">
                <a16:creationId xmlns:a16="http://schemas.microsoft.com/office/drawing/2014/main" id="{A616FAD4-9FE5-420D-B06F-7EE289181490}"/>
              </a:ext>
            </a:extLst>
          </p:cNvPr>
          <p:cNvSpPr txBox="1"/>
          <p:nvPr/>
        </p:nvSpPr>
        <p:spPr>
          <a:xfrm>
            <a:off x="3438594" y="7153086"/>
            <a:ext cx="1550019" cy="369332"/>
          </a:xfrm>
          <a:prstGeom prst="rect">
            <a:avLst/>
          </a:prstGeom>
          <a:noFill/>
        </p:spPr>
        <p:txBody>
          <a:bodyPr wrap="square" rtlCol="0">
            <a:spAutoFit/>
          </a:bodyPr>
          <a:lstStyle/>
          <a:p>
            <a:pPr algn="ctr"/>
            <a:r>
              <a:rPr lang="en-GB" b="1" dirty="0"/>
              <a:t>Film</a:t>
            </a:r>
            <a:endParaRPr lang="es-ES" b="1" dirty="0"/>
          </a:p>
        </p:txBody>
      </p:sp>
      <p:pic>
        <p:nvPicPr>
          <p:cNvPr id="51" name="Picture 50">
            <a:hlinkClick r:id="rId20"/>
            <a:extLst>
              <a:ext uri="{FF2B5EF4-FFF2-40B4-BE49-F238E27FC236}">
                <a16:creationId xmlns:a16="http://schemas.microsoft.com/office/drawing/2014/main" id="{D0C2D691-CEF0-4188-8A90-6C381A3F3B2F}"/>
              </a:ext>
            </a:extLst>
          </p:cNvPr>
          <p:cNvPicPr>
            <a:picLocks noChangeAspect="1"/>
          </p:cNvPicPr>
          <p:nvPr/>
        </p:nvPicPr>
        <p:blipFill rotWithShape="1">
          <a:blip r:embed="rId21"/>
          <a:srcRect l="27959" r="23886"/>
          <a:stretch/>
        </p:blipFill>
        <p:spPr>
          <a:xfrm>
            <a:off x="3874931" y="6536855"/>
            <a:ext cx="658155" cy="6462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2" name="TextBox 51">
            <a:extLst>
              <a:ext uri="{FF2B5EF4-FFF2-40B4-BE49-F238E27FC236}">
                <a16:creationId xmlns:a16="http://schemas.microsoft.com/office/drawing/2014/main" id="{8059995B-438F-468A-A2D6-D28B73DCCB65}"/>
              </a:ext>
            </a:extLst>
          </p:cNvPr>
          <p:cNvSpPr txBox="1"/>
          <p:nvPr/>
        </p:nvSpPr>
        <p:spPr>
          <a:xfrm>
            <a:off x="210500" y="185716"/>
            <a:ext cx="6436999" cy="1077218"/>
          </a:xfrm>
          <a:prstGeom prst="rect">
            <a:avLst/>
          </a:prstGeom>
          <a:solidFill>
            <a:schemeClr val="accent2">
              <a:lumMod val="20000"/>
              <a:lumOff val="80000"/>
            </a:schemeClr>
          </a:solidFill>
          <a:ln>
            <a:solidFill>
              <a:schemeClr val="accent4">
                <a:lumMod val="40000"/>
                <a:lumOff val="60000"/>
              </a:schemeClr>
            </a:solidFill>
          </a:ln>
          <a:effectLst>
            <a:glow rad="63500">
              <a:schemeClr val="accent2">
                <a:lumMod val="40000"/>
                <a:lumOff val="60000"/>
                <a:alpha val="40000"/>
              </a:schemeClr>
            </a:glow>
          </a:effectLst>
        </p:spPr>
        <p:txBody>
          <a:bodyPr wrap="square" rtlCol="0">
            <a:spAutoFit/>
          </a:bodyPr>
          <a:lstStyle/>
          <a:p>
            <a:pPr algn="ctr"/>
            <a:r>
              <a:rPr lang="en-GB" sz="3600" dirty="0">
                <a:latin typeface="Gill Sans Nova Cond XBd" panose="020B0A06020104020203" pitchFamily="34" charset="0"/>
              </a:rPr>
              <a:t>Independent language learning</a:t>
            </a:r>
          </a:p>
          <a:p>
            <a:pPr algn="ctr"/>
            <a:r>
              <a:rPr lang="en-GB" sz="2800" dirty="0">
                <a:solidFill>
                  <a:srgbClr val="002060"/>
                </a:solidFill>
                <a:latin typeface="Gill Sans Nova Cond XBd" panose="020B0A06020104020203" pitchFamily="34" charset="0"/>
              </a:rPr>
              <a:t>@KS5 Spanish.</a:t>
            </a:r>
            <a:endParaRPr lang="es-ES" sz="2800" dirty="0">
              <a:solidFill>
                <a:srgbClr val="002060"/>
              </a:solidFill>
              <a:latin typeface="Gill Sans Nova Cond XBd" panose="020B0A06020104020203" pitchFamily="34" charset="0"/>
            </a:endParaRPr>
          </a:p>
        </p:txBody>
      </p:sp>
      <p:sp>
        <p:nvSpPr>
          <p:cNvPr id="53" name="Rectangle: Rounded Corners 52">
            <a:extLst>
              <a:ext uri="{FF2B5EF4-FFF2-40B4-BE49-F238E27FC236}">
                <a16:creationId xmlns:a16="http://schemas.microsoft.com/office/drawing/2014/main" id="{FABCC1C9-4A3E-4712-B218-0AF97CFF6E47}"/>
              </a:ext>
            </a:extLst>
          </p:cNvPr>
          <p:cNvSpPr/>
          <p:nvPr/>
        </p:nvSpPr>
        <p:spPr>
          <a:xfrm>
            <a:off x="5337707" y="1010830"/>
            <a:ext cx="1226380" cy="212944"/>
          </a:xfrm>
          <a:prstGeom prst="roundRect">
            <a:avLst/>
          </a:prstGeom>
          <a:solidFill>
            <a:schemeClr val="bg1"/>
          </a:solidFill>
          <a:ln>
            <a:solidFill>
              <a:srgbClr val="990033"/>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050" dirty="0">
                <a:solidFill>
                  <a:srgbClr val="990033"/>
                </a:solidFill>
              </a:rPr>
              <a:t>Click the icons</a:t>
            </a:r>
            <a:endParaRPr lang="es-ES" sz="1050" dirty="0">
              <a:solidFill>
                <a:srgbClr val="990033"/>
              </a:solidFill>
            </a:endParaRPr>
          </a:p>
        </p:txBody>
      </p:sp>
      <p:pic>
        <p:nvPicPr>
          <p:cNvPr id="54" name="Picture 53">
            <a:extLst>
              <a:ext uri="{FF2B5EF4-FFF2-40B4-BE49-F238E27FC236}">
                <a16:creationId xmlns:a16="http://schemas.microsoft.com/office/drawing/2014/main" id="{2652D640-E4F2-4453-9319-F01941D25CC0}"/>
              </a:ext>
            </a:extLst>
          </p:cNvPr>
          <p:cNvPicPr>
            <a:picLocks noChangeAspect="1"/>
          </p:cNvPicPr>
          <p:nvPr/>
        </p:nvPicPr>
        <p:blipFill>
          <a:blip r:embed="rId22"/>
          <a:stretch>
            <a:fillRect/>
          </a:stretch>
        </p:blipFill>
        <p:spPr>
          <a:xfrm>
            <a:off x="5399764" y="1045849"/>
            <a:ext cx="142907" cy="142907"/>
          </a:xfrm>
          <a:prstGeom prst="rect">
            <a:avLst/>
          </a:prstGeom>
        </p:spPr>
      </p:pic>
      <p:pic>
        <p:nvPicPr>
          <p:cNvPr id="4" name="Picture 3">
            <a:hlinkClick r:id="rId23"/>
            <a:extLst>
              <a:ext uri="{FF2B5EF4-FFF2-40B4-BE49-F238E27FC236}">
                <a16:creationId xmlns:a16="http://schemas.microsoft.com/office/drawing/2014/main" id="{C90D98C8-AFCE-485A-B81A-6A3A8F810260}"/>
              </a:ext>
            </a:extLst>
          </p:cNvPr>
          <p:cNvPicPr>
            <a:picLocks noChangeAspect="1"/>
          </p:cNvPicPr>
          <p:nvPr/>
        </p:nvPicPr>
        <p:blipFill rotWithShape="1">
          <a:blip r:embed="rId24"/>
          <a:srcRect t="6444" r="6900"/>
          <a:stretch/>
        </p:blipFill>
        <p:spPr>
          <a:xfrm>
            <a:off x="515777" y="6481449"/>
            <a:ext cx="763788" cy="767531"/>
          </a:xfrm>
          <a:prstGeom prst="rect">
            <a:avLst/>
          </a:prstGeom>
        </p:spPr>
      </p:pic>
      <p:sp>
        <p:nvSpPr>
          <p:cNvPr id="42" name="TextBox 41">
            <a:extLst>
              <a:ext uri="{FF2B5EF4-FFF2-40B4-BE49-F238E27FC236}">
                <a16:creationId xmlns:a16="http://schemas.microsoft.com/office/drawing/2014/main" id="{8E160ECE-9919-40BF-B0C1-905B63369F71}"/>
              </a:ext>
            </a:extLst>
          </p:cNvPr>
          <p:cNvSpPr txBox="1"/>
          <p:nvPr/>
        </p:nvSpPr>
        <p:spPr>
          <a:xfrm>
            <a:off x="135645" y="7138252"/>
            <a:ext cx="1550019" cy="369332"/>
          </a:xfrm>
          <a:prstGeom prst="rect">
            <a:avLst/>
          </a:prstGeom>
          <a:noFill/>
        </p:spPr>
        <p:txBody>
          <a:bodyPr wrap="square" rtlCol="0">
            <a:spAutoFit/>
          </a:bodyPr>
          <a:lstStyle/>
          <a:p>
            <a:pPr algn="ctr"/>
            <a:r>
              <a:rPr lang="en-GB" b="1" dirty="0"/>
              <a:t>Spotify</a:t>
            </a:r>
            <a:endParaRPr lang="es-ES" b="1" dirty="0"/>
          </a:p>
        </p:txBody>
      </p:sp>
      <p:sp>
        <p:nvSpPr>
          <p:cNvPr id="48" name="TextBox 47">
            <a:extLst>
              <a:ext uri="{FF2B5EF4-FFF2-40B4-BE49-F238E27FC236}">
                <a16:creationId xmlns:a16="http://schemas.microsoft.com/office/drawing/2014/main" id="{C249BE8E-4F99-4872-AA45-B511ED185F00}"/>
              </a:ext>
            </a:extLst>
          </p:cNvPr>
          <p:cNvSpPr txBox="1"/>
          <p:nvPr/>
        </p:nvSpPr>
        <p:spPr>
          <a:xfrm>
            <a:off x="176061" y="7517161"/>
            <a:ext cx="1521094" cy="954107"/>
          </a:xfrm>
          <a:prstGeom prst="rect">
            <a:avLst/>
          </a:prstGeom>
          <a:noFill/>
        </p:spPr>
        <p:txBody>
          <a:bodyPr wrap="square" rtlCol="0">
            <a:spAutoFit/>
          </a:bodyPr>
          <a:lstStyle/>
          <a:p>
            <a:r>
              <a:rPr lang="en-GB" sz="800" dirty="0"/>
              <a:t>Learn grammar and vocabulary while you listen to music!</a:t>
            </a:r>
          </a:p>
          <a:p>
            <a:endParaRPr lang="en-GB" sz="800" dirty="0"/>
          </a:p>
          <a:p>
            <a:r>
              <a:rPr lang="en-GB" sz="800" dirty="0"/>
              <a:t>Follow our Spotify account: </a:t>
            </a:r>
            <a:r>
              <a:rPr lang="en-GB" sz="800" dirty="0" err="1"/>
              <a:t>KESpanish</a:t>
            </a:r>
            <a:r>
              <a:rPr lang="en-GB" sz="800" dirty="0"/>
              <a:t>, where you can find a variety of songs organised by topics and grammar. </a:t>
            </a:r>
            <a:endParaRPr lang="es-ES" sz="800" dirty="0"/>
          </a:p>
        </p:txBody>
      </p:sp>
      <p:pic>
        <p:nvPicPr>
          <p:cNvPr id="6" name="Picture 5">
            <a:hlinkClick r:id="rId25"/>
            <a:extLst>
              <a:ext uri="{FF2B5EF4-FFF2-40B4-BE49-F238E27FC236}">
                <a16:creationId xmlns:a16="http://schemas.microsoft.com/office/drawing/2014/main" id="{6DB2AB1B-4686-4925-86DF-045130B056DC}"/>
              </a:ext>
            </a:extLst>
          </p:cNvPr>
          <p:cNvPicPr>
            <a:picLocks noChangeAspect="1"/>
          </p:cNvPicPr>
          <p:nvPr/>
        </p:nvPicPr>
        <p:blipFill>
          <a:blip r:embed="rId26"/>
          <a:stretch>
            <a:fillRect/>
          </a:stretch>
        </p:blipFill>
        <p:spPr>
          <a:xfrm>
            <a:off x="2261758" y="6570585"/>
            <a:ext cx="524439" cy="524439"/>
          </a:xfrm>
          <a:prstGeom prst="rect">
            <a:avLst/>
          </a:prstGeom>
        </p:spPr>
      </p:pic>
      <p:sp>
        <p:nvSpPr>
          <p:cNvPr id="49" name="TextBox 48">
            <a:extLst>
              <a:ext uri="{FF2B5EF4-FFF2-40B4-BE49-F238E27FC236}">
                <a16:creationId xmlns:a16="http://schemas.microsoft.com/office/drawing/2014/main" id="{E19A6DAC-64BA-4CA3-86BC-C24B1A6EE540}"/>
              </a:ext>
            </a:extLst>
          </p:cNvPr>
          <p:cNvSpPr txBox="1"/>
          <p:nvPr/>
        </p:nvSpPr>
        <p:spPr>
          <a:xfrm>
            <a:off x="1802430" y="7147829"/>
            <a:ext cx="1550019" cy="369332"/>
          </a:xfrm>
          <a:prstGeom prst="rect">
            <a:avLst/>
          </a:prstGeom>
          <a:noFill/>
        </p:spPr>
        <p:txBody>
          <a:bodyPr wrap="square" rtlCol="0">
            <a:spAutoFit/>
          </a:bodyPr>
          <a:lstStyle/>
          <a:p>
            <a:pPr algn="ctr"/>
            <a:r>
              <a:rPr lang="en-GB" b="1" dirty="0"/>
              <a:t>Hoy </a:t>
            </a:r>
            <a:r>
              <a:rPr lang="en-GB" b="1" dirty="0" err="1"/>
              <a:t>hablamos</a:t>
            </a:r>
            <a:endParaRPr lang="es-ES" b="1" dirty="0"/>
          </a:p>
        </p:txBody>
      </p:sp>
      <p:sp>
        <p:nvSpPr>
          <p:cNvPr id="50" name="TextBox 49">
            <a:extLst>
              <a:ext uri="{FF2B5EF4-FFF2-40B4-BE49-F238E27FC236}">
                <a16:creationId xmlns:a16="http://schemas.microsoft.com/office/drawing/2014/main" id="{3C1FEAD6-197B-431E-92AF-5FECF69283ED}"/>
              </a:ext>
            </a:extLst>
          </p:cNvPr>
          <p:cNvSpPr txBox="1"/>
          <p:nvPr/>
        </p:nvSpPr>
        <p:spPr>
          <a:xfrm>
            <a:off x="1800734" y="7525833"/>
            <a:ext cx="1521094" cy="954107"/>
          </a:xfrm>
          <a:prstGeom prst="rect">
            <a:avLst/>
          </a:prstGeom>
          <a:noFill/>
        </p:spPr>
        <p:txBody>
          <a:bodyPr wrap="square" rtlCol="0">
            <a:spAutoFit/>
          </a:bodyPr>
          <a:lstStyle/>
          <a:p>
            <a:r>
              <a:rPr lang="en-GB" sz="800" dirty="0"/>
              <a:t>Hoy </a:t>
            </a:r>
            <a:r>
              <a:rPr lang="en-GB" sz="800" dirty="0" err="1"/>
              <a:t>hablamos</a:t>
            </a:r>
            <a:r>
              <a:rPr lang="en-GB" sz="800" dirty="0"/>
              <a:t> is our students’ favourite podcast every year. </a:t>
            </a:r>
          </a:p>
          <a:p>
            <a:endParaRPr lang="en-GB" sz="800" dirty="0"/>
          </a:p>
          <a:p>
            <a:r>
              <a:rPr lang="en-GB" sz="800" dirty="0"/>
              <a:t>You can find podcasts on Spanish news and current affairs as well as useful grammar explanations. </a:t>
            </a:r>
            <a:endParaRPr lang="es-ES" sz="800" dirty="0"/>
          </a:p>
        </p:txBody>
      </p:sp>
    </p:spTree>
    <p:extLst>
      <p:ext uri="{BB962C8B-B14F-4D97-AF65-F5344CB8AC3E}">
        <p14:creationId xmlns:p14="http://schemas.microsoft.com/office/powerpoint/2010/main" val="37694782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488</Words>
  <Application>Microsoft Office PowerPoint</Application>
  <PresentationFormat>On-screen Show (4:3)</PresentationFormat>
  <Paragraphs>33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-apple-system</vt:lpstr>
      <vt:lpstr>Arial</vt:lpstr>
      <vt:lpstr>Calibri</vt:lpstr>
      <vt:lpstr>Calibri Light</vt:lpstr>
      <vt:lpstr>Gill Sans Nova Cond XBd</vt:lpstr>
      <vt:lpstr>Modern Love</vt:lpstr>
      <vt:lpstr>Office Theme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Language Learning ks5 – click the icons</dc:title>
  <dc:creator>Matthew Evans</dc:creator>
  <cp:lastModifiedBy>Mrs M Charlton</cp:lastModifiedBy>
  <cp:revision>22</cp:revision>
  <dcterms:created xsi:type="dcterms:W3CDTF">2021-06-07T07:52:39Z</dcterms:created>
  <dcterms:modified xsi:type="dcterms:W3CDTF">2021-06-15T15:11:43Z</dcterms:modified>
</cp:coreProperties>
</file>