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28746E-B805-46BB-A326-5165B674FC37}" v="10" dt="2021-06-29T14:33:28.7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9" d="100"/>
          <a:sy n="89" d="100"/>
        </p:scale>
        <p:origin x="286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E Hume-Smith" userId="6b3d099c-395b-4f4f-b4b6-fcfe62947795" providerId="ADAL" clId="{CA28746E-B805-46BB-A326-5165B674FC37}"/>
    <pc:docChg chg="undo custSel modSld">
      <pc:chgData name="Mr E Hume-Smith" userId="6b3d099c-395b-4f4f-b4b6-fcfe62947795" providerId="ADAL" clId="{CA28746E-B805-46BB-A326-5165B674FC37}" dt="2021-06-29T15:03:43.199" v="1359" actId="20577"/>
      <pc:docMkLst>
        <pc:docMk/>
      </pc:docMkLst>
      <pc:sldChg chg="addSp modSp mod">
        <pc:chgData name="Mr E Hume-Smith" userId="6b3d099c-395b-4f4f-b4b6-fcfe62947795" providerId="ADAL" clId="{CA28746E-B805-46BB-A326-5165B674FC37}" dt="2021-06-10T13:32:21.116" v="677" actId="20577"/>
        <pc:sldMkLst>
          <pc:docMk/>
          <pc:sldMk cId="63439178" sldId="256"/>
        </pc:sldMkLst>
        <pc:spChg chg="add mod">
          <ac:chgData name="Mr E Hume-Smith" userId="6b3d099c-395b-4f4f-b4b6-fcfe62947795" providerId="ADAL" clId="{CA28746E-B805-46BB-A326-5165B674FC37}" dt="2021-06-10T13:32:21.116" v="677" actId="20577"/>
          <ac:spMkLst>
            <pc:docMk/>
            <pc:sldMk cId="63439178" sldId="256"/>
            <ac:spMk id="2" creationId="{C8C7D921-07DB-4C69-A528-B6C3A8A2C320}"/>
          </ac:spMkLst>
        </pc:spChg>
        <pc:spChg chg="mod">
          <ac:chgData name="Mr E Hume-Smith" userId="6b3d099c-395b-4f4f-b4b6-fcfe62947795" providerId="ADAL" clId="{CA28746E-B805-46BB-A326-5165B674FC37}" dt="2021-06-10T13:18:32.257" v="662" actId="20577"/>
          <ac:spMkLst>
            <pc:docMk/>
            <pc:sldMk cId="63439178" sldId="256"/>
            <ac:spMk id="6" creationId="{08EB7BDD-7695-4FFE-B365-CFD6BC4968EC}"/>
          </ac:spMkLst>
        </pc:spChg>
        <pc:spChg chg="add mod">
          <ac:chgData name="Mr E Hume-Smith" userId="6b3d099c-395b-4f4f-b4b6-fcfe62947795" providerId="ADAL" clId="{CA28746E-B805-46BB-A326-5165B674FC37}" dt="2021-06-10T12:49:37.609" v="642" actId="1076"/>
          <ac:spMkLst>
            <pc:docMk/>
            <pc:sldMk cId="63439178" sldId="256"/>
            <ac:spMk id="8" creationId="{A40F1DBF-F9A6-4C50-9998-C36255BB4ABA}"/>
          </ac:spMkLst>
        </pc:spChg>
        <pc:spChg chg="add mod">
          <ac:chgData name="Mr E Hume-Smith" userId="6b3d099c-395b-4f4f-b4b6-fcfe62947795" providerId="ADAL" clId="{CA28746E-B805-46BB-A326-5165B674FC37}" dt="2021-06-10T13:31:11.888" v="664"/>
          <ac:spMkLst>
            <pc:docMk/>
            <pc:sldMk cId="63439178" sldId="256"/>
            <ac:spMk id="11" creationId="{2DEE250C-65EB-46EE-8788-5252A3485056}"/>
          </ac:spMkLst>
        </pc:spChg>
        <pc:picChg chg="mod">
          <ac:chgData name="Mr E Hume-Smith" userId="6b3d099c-395b-4f4f-b4b6-fcfe62947795" providerId="ADAL" clId="{CA28746E-B805-46BB-A326-5165B674FC37}" dt="2021-06-10T12:54:37.119" v="644" actId="1076"/>
          <ac:picMkLst>
            <pc:docMk/>
            <pc:sldMk cId="63439178" sldId="256"/>
            <ac:picMk id="7" creationId="{F4A1ED6C-E46F-4039-98DE-4EDB81BACA50}"/>
          </ac:picMkLst>
        </pc:picChg>
        <pc:picChg chg="add mod ord modCrop">
          <ac:chgData name="Mr E Hume-Smith" userId="6b3d099c-395b-4f4f-b4b6-fcfe62947795" providerId="ADAL" clId="{CA28746E-B805-46BB-A326-5165B674FC37}" dt="2021-06-10T12:49:32.129" v="641" actId="1076"/>
          <ac:picMkLst>
            <pc:docMk/>
            <pc:sldMk cId="63439178" sldId="256"/>
            <ac:picMk id="9" creationId="{3FD2ACF4-7003-4B9B-85B0-FE621180F23D}"/>
          </ac:picMkLst>
        </pc:picChg>
      </pc:sldChg>
      <pc:sldChg chg="addSp delSp modSp mod">
        <pc:chgData name="Mr E Hume-Smith" userId="6b3d099c-395b-4f4f-b4b6-fcfe62947795" providerId="ADAL" clId="{CA28746E-B805-46BB-A326-5165B674FC37}" dt="2021-06-29T15:03:43.199" v="1359" actId="20577"/>
        <pc:sldMkLst>
          <pc:docMk/>
          <pc:sldMk cId="1882555636" sldId="257"/>
        </pc:sldMkLst>
        <pc:spChg chg="mod">
          <ac:chgData name="Mr E Hume-Smith" userId="6b3d099c-395b-4f4f-b4b6-fcfe62947795" providerId="ADAL" clId="{CA28746E-B805-46BB-A326-5165B674FC37}" dt="2021-06-29T14:36:37.827" v="1025" actId="1076"/>
          <ac:spMkLst>
            <pc:docMk/>
            <pc:sldMk cId="1882555636" sldId="257"/>
            <ac:spMk id="4" creationId="{C2C96652-EF0C-4451-8DDE-0C3F3279971E}"/>
          </ac:spMkLst>
        </pc:spChg>
        <pc:spChg chg="mod">
          <ac:chgData name="Mr E Hume-Smith" userId="6b3d099c-395b-4f4f-b4b6-fcfe62947795" providerId="ADAL" clId="{CA28746E-B805-46BB-A326-5165B674FC37}" dt="2021-06-29T14:36:39.979" v="1026" actId="1076"/>
          <ac:spMkLst>
            <pc:docMk/>
            <pc:sldMk cId="1882555636" sldId="257"/>
            <ac:spMk id="6" creationId="{1EC29726-41D2-4FD0-B27C-E54C31FBCD88}"/>
          </ac:spMkLst>
        </pc:spChg>
        <pc:graphicFrameChg chg="add del mod modGraphic">
          <ac:chgData name="Mr E Hume-Smith" userId="6b3d099c-395b-4f4f-b4b6-fcfe62947795" providerId="ADAL" clId="{CA28746E-B805-46BB-A326-5165B674FC37}" dt="2021-06-29T15:03:43.199" v="1359" actId="20577"/>
          <ac:graphicFrameMkLst>
            <pc:docMk/>
            <pc:sldMk cId="1882555636" sldId="257"/>
            <ac:graphicFrameMk id="8" creationId="{87367DD5-6CCA-47BB-AC49-688459EB8CA8}"/>
          </ac:graphicFrameMkLst>
        </pc:graphicFrameChg>
      </pc:sldChg>
    </pc:docChg>
  </pc:docChgLst>
  <pc:docChgLst>
    <pc:chgData name="Mr E Hume-Smith" userId="6b3d099c-395b-4f4f-b4b6-fcfe62947795" providerId="ADAL" clId="{A4A57409-BE28-42D8-B6BE-043DD9B7D378}"/>
    <pc:docChg chg="modSld">
      <pc:chgData name="Mr E Hume-Smith" userId="6b3d099c-395b-4f4f-b4b6-fcfe62947795" providerId="ADAL" clId="{A4A57409-BE28-42D8-B6BE-043DD9B7D378}" dt="2021-06-10T14:25:21.629" v="8"/>
      <pc:docMkLst>
        <pc:docMk/>
      </pc:docMkLst>
      <pc:sldChg chg="addSp modSp">
        <pc:chgData name="Mr E Hume-Smith" userId="6b3d099c-395b-4f4f-b4b6-fcfe62947795" providerId="ADAL" clId="{A4A57409-BE28-42D8-B6BE-043DD9B7D378}" dt="2021-06-10T13:54:22.310" v="0" actId="767"/>
        <pc:sldMkLst>
          <pc:docMk/>
          <pc:sldMk cId="63439178" sldId="256"/>
        </pc:sldMkLst>
        <pc:spChg chg="add mod">
          <ac:chgData name="Mr E Hume-Smith" userId="6b3d099c-395b-4f4f-b4b6-fcfe62947795" providerId="ADAL" clId="{A4A57409-BE28-42D8-B6BE-043DD9B7D378}" dt="2021-06-10T13:54:22.310" v="0" actId="767"/>
          <ac:spMkLst>
            <pc:docMk/>
            <pc:sldMk cId="63439178" sldId="256"/>
            <ac:spMk id="3" creationId="{07E07E00-133E-488F-BC5D-6C0C3FB02F7D}"/>
          </ac:spMkLst>
        </pc:spChg>
      </pc:sldChg>
      <pc:sldChg chg="addSp modSp">
        <pc:chgData name="Mr E Hume-Smith" userId="6b3d099c-395b-4f4f-b4b6-fcfe62947795" providerId="ADAL" clId="{A4A57409-BE28-42D8-B6BE-043DD9B7D378}" dt="2021-06-10T14:25:21.629" v="8"/>
        <pc:sldMkLst>
          <pc:docMk/>
          <pc:sldMk cId="1882555636" sldId="257"/>
        </pc:sldMkLst>
        <pc:spChg chg="add">
          <ac:chgData name="Mr E Hume-Smith" userId="6b3d099c-395b-4f4f-b4b6-fcfe62947795" providerId="ADAL" clId="{A4A57409-BE28-42D8-B6BE-043DD9B7D378}" dt="2021-06-10T13:59:53.032" v="1"/>
          <ac:spMkLst>
            <pc:docMk/>
            <pc:sldMk cId="1882555636" sldId="257"/>
            <ac:spMk id="3" creationId="{4211FF25-0515-4554-AB16-BEED5A54C52C}"/>
          </ac:spMkLst>
        </pc:spChg>
        <pc:spChg chg="add mod">
          <ac:chgData name="Mr E Hume-Smith" userId="6b3d099c-395b-4f4f-b4b6-fcfe62947795" providerId="ADAL" clId="{A4A57409-BE28-42D8-B6BE-043DD9B7D378}" dt="2021-06-10T14:04:30.975" v="3"/>
          <ac:spMkLst>
            <pc:docMk/>
            <pc:sldMk cId="1882555636" sldId="257"/>
            <ac:spMk id="4" creationId="{C2C96652-EF0C-4451-8DDE-0C3F3279971E}"/>
          </ac:spMkLst>
        </pc:spChg>
        <pc:spChg chg="add">
          <ac:chgData name="Mr E Hume-Smith" userId="6b3d099c-395b-4f4f-b4b6-fcfe62947795" providerId="ADAL" clId="{A4A57409-BE28-42D8-B6BE-043DD9B7D378}" dt="2021-06-10T14:06:45.034" v="4"/>
          <ac:spMkLst>
            <pc:docMk/>
            <pc:sldMk cId="1882555636" sldId="257"/>
            <ac:spMk id="5" creationId="{EFDC8F30-3F05-4ADD-91CE-36F24B0E5138}"/>
          </ac:spMkLst>
        </pc:spChg>
        <pc:spChg chg="add">
          <ac:chgData name="Mr E Hume-Smith" userId="6b3d099c-395b-4f4f-b4b6-fcfe62947795" providerId="ADAL" clId="{A4A57409-BE28-42D8-B6BE-043DD9B7D378}" dt="2021-06-10T14:09:25.408" v="5"/>
          <ac:spMkLst>
            <pc:docMk/>
            <pc:sldMk cId="1882555636" sldId="257"/>
            <ac:spMk id="6" creationId="{1EC29726-41D2-4FD0-B27C-E54C31FBCD88}"/>
          </ac:spMkLst>
        </pc:spChg>
        <pc:spChg chg="add mod">
          <ac:chgData name="Mr E Hume-Smith" userId="6b3d099c-395b-4f4f-b4b6-fcfe62947795" providerId="ADAL" clId="{A4A57409-BE28-42D8-B6BE-043DD9B7D378}" dt="2021-06-10T14:19:30.321" v="6" actId="767"/>
          <ac:spMkLst>
            <pc:docMk/>
            <pc:sldMk cId="1882555636" sldId="257"/>
            <ac:spMk id="7" creationId="{8CFC9A60-6A28-4BB6-B807-55FD2B308686}"/>
          </ac:spMkLst>
        </pc:spChg>
        <pc:graphicFrameChg chg="add mod">
          <ac:chgData name="Mr E Hume-Smith" userId="6b3d099c-395b-4f4f-b4b6-fcfe62947795" providerId="ADAL" clId="{A4A57409-BE28-42D8-B6BE-043DD9B7D378}" dt="2021-06-10T14:25:21.629" v="8"/>
          <ac:graphicFrameMkLst>
            <pc:docMk/>
            <pc:sldMk cId="1882555636" sldId="257"/>
            <ac:graphicFrameMk id="8" creationId="{87367DD5-6CCA-47BB-AC49-688459EB8CA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C381E3-273A-4148-A5C9-1ED1510638BF}"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2317906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C381E3-273A-4148-A5C9-1ED1510638BF}"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1295153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C381E3-273A-4148-A5C9-1ED1510638BF}"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4202096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C381E3-273A-4148-A5C9-1ED1510638BF}"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1235091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C381E3-273A-4148-A5C9-1ED1510638BF}"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57870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C381E3-273A-4148-A5C9-1ED1510638BF}" type="datetimeFigureOut">
              <a:rPr lang="en-GB" smtClean="0"/>
              <a:t>29/06/2021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481812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C381E3-273A-4148-A5C9-1ED1510638BF}" type="datetimeFigureOut">
              <a:rPr lang="en-GB" smtClean="0"/>
              <a:t>29/06/2021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1624435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C381E3-273A-4148-A5C9-1ED1510638BF}" type="datetimeFigureOut">
              <a:rPr lang="en-GB" smtClean="0"/>
              <a:t>29/06/2021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308716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381E3-273A-4148-A5C9-1ED1510638BF}" type="datetimeFigureOut">
              <a:rPr lang="en-GB" smtClean="0"/>
              <a:t>29/06/2021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863224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8C381E3-273A-4148-A5C9-1ED1510638BF}" type="datetimeFigureOut">
              <a:rPr lang="en-GB" smtClean="0"/>
              <a:t>29/06/2021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395575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8C381E3-273A-4148-A5C9-1ED1510638BF}" type="datetimeFigureOut">
              <a:rPr lang="en-GB" smtClean="0"/>
              <a:t>29/06/2021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8DA4A-E966-4703-80D4-2280714B94D7}" type="slidenum">
              <a:rPr lang="en-GB" smtClean="0"/>
              <a:t>‹#›</a:t>
            </a:fld>
            <a:endParaRPr lang="en-GB"/>
          </a:p>
        </p:txBody>
      </p:sp>
    </p:spTree>
    <p:extLst>
      <p:ext uri="{BB962C8B-B14F-4D97-AF65-F5344CB8AC3E}">
        <p14:creationId xmlns:p14="http://schemas.microsoft.com/office/powerpoint/2010/main" val="1261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8C381E3-273A-4148-A5C9-1ED1510638BF}" type="datetimeFigureOut">
              <a:rPr lang="en-GB" smtClean="0"/>
              <a:t>29/06/2021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398DA4A-E966-4703-80D4-2280714B94D7}" type="slidenum">
              <a:rPr lang="en-GB" smtClean="0"/>
              <a:t>‹#›</a:t>
            </a:fld>
            <a:endParaRPr lang="en-GB"/>
          </a:p>
        </p:txBody>
      </p:sp>
    </p:spTree>
    <p:extLst>
      <p:ext uri="{BB962C8B-B14F-4D97-AF65-F5344CB8AC3E}">
        <p14:creationId xmlns:p14="http://schemas.microsoft.com/office/powerpoint/2010/main" val="3727820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uffizi.it/en/the-uffizi" TargetMode="External"/><Relationship Id="rId3" Type="http://schemas.openxmlformats.org/officeDocument/2006/relationships/image" Target="../media/image2.png"/><Relationship Id="rId7" Type="http://schemas.openxmlformats.org/officeDocument/2006/relationships/hyperlink" Target="https://www.centrepompidou.fr/en/"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guggenheim.org/" TargetMode="External"/><Relationship Id="rId5" Type="http://schemas.openxmlformats.org/officeDocument/2006/relationships/hyperlink" Target="https://www.moma.org/" TargetMode="External"/><Relationship Id="rId4" Type="http://schemas.openxmlformats.org/officeDocument/2006/relationships/hyperlink" Target="https://www.tate.org.uk/visit/tate-modern?gclid=Cj0KCQjw8IaGBhCHARIsAGIRRYrKiQyC5ojtno65Q16KKDSYH8D57PHm-Wgbep7AbPmL5GxaU61RVJQaAkYYEALw_wcB"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FD2ACF4-7003-4B9B-85B0-FE621180F23D}"/>
              </a:ext>
            </a:extLst>
          </p:cNvPr>
          <p:cNvPicPr>
            <a:picLocks noChangeAspect="1"/>
          </p:cNvPicPr>
          <p:nvPr/>
        </p:nvPicPr>
        <p:blipFill rotWithShape="1">
          <a:blip r:embed="rId2"/>
          <a:srcRect l="50000" t="5941" r="8622" b="53827"/>
          <a:stretch/>
        </p:blipFill>
        <p:spPr>
          <a:xfrm>
            <a:off x="3626565" y="608848"/>
            <a:ext cx="3031029" cy="3182864"/>
          </a:xfrm>
          <a:prstGeom prst="rect">
            <a:avLst/>
          </a:prstGeom>
        </p:spPr>
      </p:pic>
      <p:sp>
        <p:nvSpPr>
          <p:cNvPr id="4" name="TextBox 3">
            <a:extLst>
              <a:ext uri="{FF2B5EF4-FFF2-40B4-BE49-F238E27FC236}">
                <a16:creationId xmlns:a16="http://schemas.microsoft.com/office/drawing/2014/main" id="{40B74311-F890-452B-A3E7-D61CF491CE88}"/>
              </a:ext>
            </a:extLst>
          </p:cNvPr>
          <p:cNvSpPr txBox="1"/>
          <p:nvPr/>
        </p:nvSpPr>
        <p:spPr>
          <a:xfrm>
            <a:off x="0" y="466821"/>
            <a:ext cx="6858000" cy="400110"/>
          </a:xfrm>
          <a:prstGeom prst="rect">
            <a:avLst/>
          </a:prstGeom>
          <a:noFill/>
        </p:spPr>
        <p:txBody>
          <a:bodyPr wrap="square" rtlCol="0">
            <a:spAutoFit/>
          </a:bodyPr>
          <a:lstStyle/>
          <a:p>
            <a:pPr algn="ctr"/>
            <a:r>
              <a:rPr lang="en-GB" sz="2000" b="1" dirty="0"/>
              <a:t>Design and make your own flat-pack gallery space</a:t>
            </a:r>
          </a:p>
        </p:txBody>
      </p:sp>
      <p:sp>
        <p:nvSpPr>
          <p:cNvPr id="5" name="TextBox 4">
            <a:extLst>
              <a:ext uri="{FF2B5EF4-FFF2-40B4-BE49-F238E27FC236}">
                <a16:creationId xmlns:a16="http://schemas.microsoft.com/office/drawing/2014/main" id="{BC5CA753-A7E8-43B1-80B5-E0C65BACBE28}"/>
              </a:ext>
            </a:extLst>
          </p:cNvPr>
          <p:cNvSpPr txBox="1"/>
          <p:nvPr/>
        </p:nvSpPr>
        <p:spPr>
          <a:xfrm>
            <a:off x="0" y="75159"/>
            <a:ext cx="6858000" cy="461665"/>
          </a:xfrm>
          <a:prstGeom prst="rect">
            <a:avLst/>
          </a:prstGeom>
          <a:noFill/>
        </p:spPr>
        <p:txBody>
          <a:bodyPr wrap="square" rtlCol="0">
            <a:spAutoFit/>
          </a:bodyPr>
          <a:lstStyle/>
          <a:p>
            <a:pPr algn="ctr"/>
            <a:r>
              <a:rPr lang="en-GB" sz="2400" b="1" dirty="0"/>
              <a:t>TASK 1</a:t>
            </a:r>
          </a:p>
        </p:txBody>
      </p:sp>
      <p:sp>
        <p:nvSpPr>
          <p:cNvPr id="6" name="TextBox 5">
            <a:extLst>
              <a:ext uri="{FF2B5EF4-FFF2-40B4-BE49-F238E27FC236}">
                <a16:creationId xmlns:a16="http://schemas.microsoft.com/office/drawing/2014/main" id="{08EB7BDD-7695-4FFE-B365-CFD6BC4968EC}"/>
              </a:ext>
            </a:extLst>
          </p:cNvPr>
          <p:cNvSpPr txBox="1"/>
          <p:nvPr/>
        </p:nvSpPr>
        <p:spPr>
          <a:xfrm>
            <a:off x="762000" y="3791712"/>
            <a:ext cx="5314950" cy="1877437"/>
          </a:xfrm>
          <a:prstGeom prst="rect">
            <a:avLst/>
          </a:prstGeom>
          <a:noFill/>
        </p:spPr>
        <p:txBody>
          <a:bodyPr wrap="square" rtlCol="0">
            <a:spAutoFit/>
          </a:bodyPr>
          <a:lstStyle/>
          <a:p>
            <a:pPr algn="ctr"/>
            <a:r>
              <a:rPr lang="en-GB" sz="1400" dirty="0"/>
              <a:t>This task will require you to think about the kind of artwork that excites and inspires you. It will encourage you to explore and analyse a range of images and to think about the role of an exhibition curator. You will also include a piece of your own art in the gallery.</a:t>
            </a:r>
          </a:p>
          <a:p>
            <a:pPr algn="ctr"/>
            <a:endParaRPr lang="en-GB" dirty="0"/>
          </a:p>
          <a:p>
            <a:pPr algn="ctr"/>
            <a:r>
              <a:rPr lang="en-GB" sz="1400" dirty="0"/>
              <a:t>Read through the questions below to help you get started but remember to be as imaginative and creative as possible. Challenge yourself, ask questions and go outside your comfort zone! </a:t>
            </a:r>
          </a:p>
        </p:txBody>
      </p:sp>
      <p:pic>
        <p:nvPicPr>
          <p:cNvPr id="7" name="Picture 6">
            <a:extLst>
              <a:ext uri="{FF2B5EF4-FFF2-40B4-BE49-F238E27FC236}">
                <a16:creationId xmlns:a16="http://schemas.microsoft.com/office/drawing/2014/main" id="{F4A1ED6C-E46F-4039-98DE-4EDB81BACA50}"/>
              </a:ext>
            </a:extLst>
          </p:cNvPr>
          <p:cNvPicPr>
            <a:picLocks noChangeAspect="1"/>
          </p:cNvPicPr>
          <p:nvPr/>
        </p:nvPicPr>
        <p:blipFill rotWithShape="1">
          <a:blip r:embed="rId3"/>
          <a:srcRect l="16711" t="42937" r="18756" b="13997"/>
          <a:stretch/>
        </p:blipFill>
        <p:spPr>
          <a:xfrm>
            <a:off x="487680" y="976921"/>
            <a:ext cx="2944091" cy="2781883"/>
          </a:xfrm>
          <a:prstGeom prst="rect">
            <a:avLst/>
          </a:prstGeom>
        </p:spPr>
      </p:pic>
      <p:sp>
        <p:nvSpPr>
          <p:cNvPr id="2" name="TextBox 1">
            <a:extLst>
              <a:ext uri="{FF2B5EF4-FFF2-40B4-BE49-F238E27FC236}">
                <a16:creationId xmlns:a16="http://schemas.microsoft.com/office/drawing/2014/main" id="{C8C7D921-07DB-4C69-A528-B6C3A8A2C320}"/>
              </a:ext>
            </a:extLst>
          </p:cNvPr>
          <p:cNvSpPr txBox="1"/>
          <p:nvPr/>
        </p:nvSpPr>
        <p:spPr>
          <a:xfrm>
            <a:off x="487680" y="5808382"/>
            <a:ext cx="5882640" cy="2123658"/>
          </a:xfrm>
          <a:prstGeom prst="rect">
            <a:avLst/>
          </a:prstGeom>
          <a:noFill/>
          <a:ln w="12700">
            <a:solidFill>
              <a:schemeClr val="tx1"/>
            </a:solidFill>
          </a:ln>
        </p:spPr>
        <p:txBody>
          <a:bodyPr wrap="square" rtlCol="0">
            <a:spAutoFit/>
          </a:bodyPr>
          <a:lstStyle/>
          <a:p>
            <a:pPr marL="285750" indent="-285750">
              <a:buFont typeface="Arial" panose="020B0604020202020204" pitchFamily="34" charset="0"/>
              <a:buChar char="•"/>
            </a:pPr>
            <a:r>
              <a:rPr lang="en-GB" sz="1200" dirty="0"/>
              <a:t>How will you make your gallery – it needs to be flat-pack? </a:t>
            </a:r>
          </a:p>
          <a:p>
            <a:pPr marL="285750" indent="-285750">
              <a:buFont typeface="Arial" panose="020B0604020202020204" pitchFamily="34" charset="0"/>
              <a:buChar char="•"/>
            </a:pPr>
            <a:r>
              <a:rPr lang="en-GB" sz="1200" dirty="0"/>
              <a:t>What shape will it be?</a:t>
            </a:r>
          </a:p>
          <a:p>
            <a:pPr marL="285750" indent="-285750">
              <a:buFont typeface="Arial" panose="020B0604020202020204" pitchFamily="34" charset="0"/>
              <a:buChar char="•"/>
            </a:pPr>
            <a:r>
              <a:rPr lang="en-GB" sz="1200" dirty="0"/>
              <a:t>Does your exhibition have a theme or focus? </a:t>
            </a:r>
          </a:p>
          <a:p>
            <a:pPr marL="285750" indent="-285750">
              <a:buFont typeface="Arial" panose="020B0604020202020204" pitchFamily="34" charset="0"/>
              <a:buChar char="•"/>
            </a:pPr>
            <a:r>
              <a:rPr lang="en-GB" sz="1200" dirty="0"/>
              <a:t>What pieces of work will you include (around 5)</a:t>
            </a:r>
          </a:p>
          <a:p>
            <a:pPr marL="285750" indent="-285750">
              <a:buFont typeface="Arial" panose="020B0604020202020204" pitchFamily="34" charset="0"/>
              <a:buChar char="•"/>
            </a:pPr>
            <a:r>
              <a:rPr lang="en-GB" sz="1200" dirty="0"/>
              <a:t>Will you print them out or copy them?</a:t>
            </a:r>
          </a:p>
          <a:p>
            <a:pPr marL="285750" indent="-285750">
              <a:buFont typeface="Arial" panose="020B0604020202020204" pitchFamily="34" charset="0"/>
              <a:buChar char="•"/>
            </a:pPr>
            <a:r>
              <a:rPr lang="en-GB" sz="1200" dirty="0"/>
              <a:t>How will you write about them?</a:t>
            </a:r>
          </a:p>
          <a:p>
            <a:pPr marL="285750" indent="-285750">
              <a:buFont typeface="Arial" panose="020B0604020202020204" pitchFamily="34" charset="0"/>
              <a:buChar char="•"/>
            </a:pPr>
            <a:r>
              <a:rPr lang="en-GB" sz="1200" dirty="0"/>
              <a:t>How will your hang/present the work?</a:t>
            </a:r>
          </a:p>
          <a:p>
            <a:pPr marL="285750" indent="-285750">
              <a:buFont typeface="Arial" panose="020B0604020202020204" pitchFamily="34" charset="0"/>
              <a:buChar char="•"/>
            </a:pPr>
            <a:r>
              <a:rPr lang="en-GB" sz="1200" dirty="0"/>
              <a:t>Where and how will you include your own piece of Art?</a:t>
            </a:r>
          </a:p>
          <a:p>
            <a:pPr marL="285750" indent="-285750">
              <a:buFont typeface="Arial" panose="020B0604020202020204" pitchFamily="34" charset="0"/>
              <a:buChar char="•"/>
            </a:pPr>
            <a:r>
              <a:rPr lang="en-GB" sz="1200" dirty="0"/>
              <a:t>Does your gallery have a name?</a:t>
            </a:r>
          </a:p>
          <a:p>
            <a:pPr marL="285750" indent="-285750">
              <a:buFont typeface="Arial" panose="020B0604020202020204" pitchFamily="34" charset="0"/>
              <a:buChar char="•"/>
            </a:pPr>
            <a:r>
              <a:rPr lang="en-GB" sz="1200" dirty="0"/>
              <a:t>Would you be able to take someone on a gallery tour and talk about the work you’ve chosen? </a:t>
            </a:r>
          </a:p>
        </p:txBody>
      </p:sp>
      <p:sp>
        <p:nvSpPr>
          <p:cNvPr id="8" name="TextBox 7">
            <a:extLst>
              <a:ext uri="{FF2B5EF4-FFF2-40B4-BE49-F238E27FC236}">
                <a16:creationId xmlns:a16="http://schemas.microsoft.com/office/drawing/2014/main" id="{A40F1DBF-F9A6-4C50-9998-C36255BB4ABA}"/>
              </a:ext>
            </a:extLst>
          </p:cNvPr>
          <p:cNvSpPr txBox="1"/>
          <p:nvPr/>
        </p:nvSpPr>
        <p:spPr>
          <a:xfrm>
            <a:off x="4245657" y="1679742"/>
            <a:ext cx="1758419" cy="1646605"/>
          </a:xfrm>
          <a:prstGeom prst="rect">
            <a:avLst/>
          </a:prstGeom>
          <a:noFill/>
        </p:spPr>
        <p:txBody>
          <a:bodyPr wrap="square">
            <a:spAutoFit/>
          </a:bodyPr>
          <a:lstStyle/>
          <a:p>
            <a:pPr algn="ctr"/>
            <a:r>
              <a:rPr lang="en-GB" sz="900" b="1" i="0" dirty="0">
                <a:solidFill>
                  <a:srgbClr val="202124"/>
                </a:solidFill>
                <a:effectLst/>
                <a:latin typeface="arial" panose="020B0604020202020204" pitchFamily="34" charset="0"/>
              </a:rPr>
              <a:t>Curators</a:t>
            </a:r>
            <a:r>
              <a:rPr lang="en-GB" sz="900" b="0" i="0" dirty="0">
                <a:solidFill>
                  <a:srgbClr val="202124"/>
                </a:solidFill>
                <a:effectLst/>
                <a:latin typeface="arial" panose="020B0604020202020204" pitchFamily="34" charset="0"/>
              </a:rPr>
              <a:t> are in charge of a collection of exhibits in a museum or art gallery. Their job is to build up collections, often in specialist areas. </a:t>
            </a:r>
            <a:r>
              <a:rPr lang="en-GB" sz="900" b="1" i="0" dirty="0">
                <a:solidFill>
                  <a:srgbClr val="202124"/>
                </a:solidFill>
                <a:effectLst/>
                <a:latin typeface="arial" panose="020B0604020202020204" pitchFamily="34" charset="0"/>
              </a:rPr>
              <a:t>Curators</a:t>
            </a:r>
            <a:r>
              <a:rPr lang="en-GB" sz="900" b="0" i="0" dirty="0">
                <a:solidFill>
                  <a:srgbClr val="202124"/>
                </a:solidFill>
                <a:effectLst/>
                <a:latin typeface="arial" panose="020B0604020202020204" pitchFamily="34" charset="0"/>
              </a:rPr>
              <a:t> develop ways in which objects, archives and artworks can be interpreted, through exhibitions, publications, events and audio-visual presentations</a:t>
            </a:r>
            <a:r>
              <a:rPr lang="en-GB" sz="1100" b="0" i="0" dirty="0">
                <a:solidFill>
                  <a:srgbClr val="202124"/>
                </a:solidFill>
                <a:effectLst/>
                <a:latin typeface="arial" panose="020B0604020202020204" pitchFamily="34" charset="0"/>
              </a:rPr>
              <a:t>.</a:t>
            </a:r>
            <a:endParaRPr lang="en-GB" sz="1100" dirty="0"/>
          </a:p>
        </p:txBody>
      </p:sp>
      <p:sp>
        <p:nvSpPr>
          <p:cNvPr id="11" name="TextBox 10">
            <a:extLst>
              <a:ext uri="{FF2B5EF4-FFF2-40B4-BE49-F238E27FC236}">
                <a16:creationId xmlns:a16="http://schemas.microsoft.com/office/drawing/2014/main" id="{2DEE250C-65EB-46EE-8788-5252A3485056}"/>
              </a:ext>
            </a:extLst>
          </p:cNvPr>
          <p:cNvSpPr txBox="1"/>
          <p:nvPr/>
        </p:nvSpPr>
        <p:spPr>
          <a:xfrm>
            <a:off x="493221" y="8519690"/>
            <a:ext cx="3133344" cy="1015663"/>
          </a:xfrm>
          <a:prstGeom prst="rect">
            <a:avLst/>
          </a:prstGeom>
          <a:noFill/>
        </p:spPr>
        <p:txBody>
          <a:bodyPr wrap="square">
            <a:spAutoFit/>
          </a:bodyPr>
          <a:lstStyle/>
          <a:p>
            <a:r>
              <a:rPr lang="en-GB" sz="1200" dirty="0">
                <a:hlinkClick r:id="rId4"/>
              </a:rPr>
              <a:t>Tate Modern | Tate</a:t>
            </a:r>
            <a:endParaRPr lang="en-GB" sz="1200" dirty="0"/>
          </a:p>
          <a:p>
            <a:r>
              <a:rPr lang="en-GB" sz="1200" dirty="0">
                <a:hlinkClick r:id="rId5"/>
              </a:rPr>
              <a:t>MoMA</a:t>
            </a:r>
            <a:endParaRPr lang="en-GB" sz="1200" dirty="0"/>
          </a:p>
          <a:p>
            <a:r>
              <a:rPr lang="en-GB" sz="1200" dirty="0">
                <a:hlinkClick r:id="rId6"/>
              </a:rPr>
              <a:t>The Guggenheim Museums and Foundation</a:t>
            </a:r>
            <a:endParaRPr lang="en-GB" sz="1200" dirty="0"/>
          </a:p>
          <a:p>
            <a:r>
              <a:rPr lang="en-GB" sz="1200" dirty="0">
                <a:hlinkClick r:id="rId7"/>
              </a:rPr>
              <a:t>Home - Centre Pompidou</a:t>
            </a:r>
            <a:endParaRPr lang="en-GB" sz="1200" dirty="0"/>
          </a:p>
          <a:p>
            <a:r>
              <a:rPr lang="en-GB" sz="1200" dirty="0">
                <a:hlinkClick r:id="rId8"/>
              </a:rPr>
              <a:t>The Uffizi | Uffizi Galleries</a:t>
            </a:r>
            <a:endParaRPr lang="en-GB" sz="1200" dirty="0"/>
          </a:p>
        </p:txBody>
      </p:sp>
      <p:sp>
        <p:nvSpPr>
          <p:cNvPr id="3" name="TextBox 2">
            <a:extLst>
              <a:ext uri="{FF2B5EF4-FFF2-40B4-BE49-F238E27FC236}">
                <a16:creationId xmlns:a16="http://schemas.microsoft.com/office/drawing/2014/main" id="{07E07E00-133E-488F-BC5D-6C0C3FB02F7D}"/>
              </a:ext>
            </a:extLst>
          </p:cNvPr>
          <p:cNvSpPr txBox="1"/>
          <p:nvPr/>
        </p:nvSpPr>
        <p:spPr>
          <a:xfrm>
            <a:off x="489065" y="8118073"/>
            <a:ext cx="2941320" cy="461665"/>
          </a:xfrm>
          <a:prstGeom prst="rect">
            <a:avLst/>
          </a:prstGeom>
          <a:noFill/>
        </p:spPr>
        <p:txBody>
          <a:bodyPr wrap="square" rtlCol="0">
            <a:spAutoFit/>
          </a:bodyPr>
          <a:lstStyle/>
          <a:p>
            <a:r>
              <a:rPr lang="en-GB" sz="1200" b="1" dirty="0"/>
              <a:t>Check out some of these big hitters to find Artwork and get curatorial inspiration:</a:t>
            </a:r>
          </a:p>
        </p:txBody>
      </p:sp>
    </p:spTree>
    <p:extLst>
      <p:ext uri="{BB962C8B-B14F-4D97-AF65-F5344CB8AC3E}">
        <p14:creationId xmlns:p14="http://schemas.microsoft.com/office/powerpoint/2010/main" val="63439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C3EC177-55E9-455A-AD21-FE7A1E342399}"/>
              </a:ext>
            </a:extLst>
          </p:cNvPr>
          <p:cNvSpPr txBox="1"/>
          <p:nvPr/>
        </p:nvSpPr>
        <p:spPr>
          <a:xfrm>
            <a:off x="0" y="170688"/>
            <a:ext cx="6858000" cy="461665"/>
          </a:xfrm>
          <a:prstGeom prst="rect">
            <a:avLst/>
          </a:prstGeom>
          <a:noFill/>
        </p:spPr>
        <p:txBody>
          <a:bodyPr wrap="square" rtlCol="0">
            <a:spAutoFit/>
          </a:bodyPr>
          <a:lstStyle/>
          <a:p>
            <a:pPr algn="ctr"/>
            <a:r>
              <a:rPr lang="en-GB" sz="2400" b="1" dirty="0"/>
              <a:t>TASK 2</a:t>
            </a:r>
          </a:p>
        </p:txBody>
      </p:sp>
      <p:sp>
        <p:nvSpPr>
          <p:cNvPr id="3" name="TextBox 2">
            <a:extLst>
              <a:ext uri="{FF2B5EF4-FFF2-40B4-BE49-F238E27FC236}">
                <a16:creationId xmlns:a16="http://schemas.microsoft.com/office/drawing/2014/main" id="{4211FF25-0515-4554-AB16-BEED5A54C52C}"/>
              </a:ext>
            </a:extLst>
          </p:cNvPr>
          <p:cNvSpPr txBox="1"/>
          <p:nvPr/>
        </p:nvSpPr>
        <p:spPr>
          <a:xfrm>
            <a:off x="0" y="632353"/>
            <a:ext cx="6858000" cy="400110"/>
          </a:xfrm>
          <a:prstGeom prst="rect">
            <a:avLst/>
          </a:prstGeom>
          <a:noFill/>
        </p:spPr>
        <p:txBody>
          <a:bodyPr wrap="square" rtlCol="0">
            <a:spAutoFit/>
          </a:bodyPr>
          <a:lstStyle/>
          <a:p>
            <a:pPr algn="ctr"/>
            <a:r>
              <a:rPr lang="en-GB" sz="2000" b="1" dirty="0"/>
              <a:t>Draw, draw and draw some more</a:t>
            </a:r>
          </a:p>
        </p:txBody>
      </p:sp>
      <p:sp>
        <p:nvSpPr>
          <p:cNvPr id="4" name="Rectangle 3">
            <a:extLst>
              <a:ext uri="{FF2B5EF4-FFF2-40B4-BE49-F238E27FC236}">
                <a16:creationId xmlns:a16="http://schemas.microsoft.com/office/drawing/2014/main" id="{C2C96652-EF0C-4451-8DDE-0C3F3279971E}"/>
              </a:ext>
            </a:extLst>
          </p:cNvPr>
          <p:cNvSpPr/>
          <p:nvPr/>
        </p:nvSpPr>
        <p:spPr>
          <a:xfrm>
            <a:off x="581025" y="7173446"/>
            <a:ext cx="5924550" cy="738664"/>
          </a:xfrm>
          <a:prstGeom prst="rect">
            <a:avLst/>
          </a:prstGeom>
        </p:spPr>
        <p:txBody>
          <a:bodyPr wrap="square">
            <a:spAutoFit/>
          </a:bodyPr>
          <a:lstStyle/>
          <a:p>
            <a:r>
              <a:rPr lang="en-GB" sz="1400" dirty="0">
                <a:solidFill>
                  <a:srgbClr val="000000"/>
                </a:solidFill>
                <a:latin typeface="DroidSans"/>
              </a:rPr>
              <a:t>I have learned that what I have not drawn, I have never really seen, and that when I start drawing an ordinary thing, I realize how extraordinary it is, sheer miracle. - </a:t>
            </a:r>
            <a:r>
              <a:rPr lang="en-GB" sz="1400" i="1" dirty="0"/>
              <a:t>Frederick Franck</a:t>
            </a:r>
          </a:p>
        </p:txBody>
      </p:sp>
      <p:sp>
        <p:nvSpPr>
          <p:cNvPr id="5" name="Rectangle 4">
            <a:extLst>
              <a:ext uri="{FF2B5EF4-FFF2-40B4-BE49-F238E27FC236}">
                <a16:creationId xmlns:a16="http://schemas.microsoft.com/office/drawing/2014/main" id="{EFDC8F30-3F05-4ADD-91CE-36F24B0E5138}"/>
              </a:ext>
            </a:extLst>
          </p:cNvPr>
          <p:cNvSpPr/>
          <p:nvPr/>
        </p:nvSpPr>
        <p:spPr>
          <a:xfrm>
            <a:off x="447675" y="1094018"/>
            <a:ext cx="6191250" cy="584775"/>
          </a:xfrm>
          <a:prstGeom prst="rect">
            <a:avLst/>
          </a:prstGeom>
        </p:spPr>
        <p:txBody>
          <a:bodyPr wrap="square">
            <a:spAutoFit/>
          </a:bodyPr>
          <a:lstStyle/>
          <a:p>
            <a:r>
              <a:rPr lang="en-GB" sz="1600" dirty="0">
                <a:solidFill>
                  <a:srgbClr val="2D3748"/>
                </a:solidFill>
                <a:latin typeface="-apple-system"/>
              </a:rPr>
              <a:t>When I see a white piece of paper, I feel I’ve got to draw. And drawing, for me, is the beginning of everything. – </a:t>
            </a:r>
            <a:r>
              <a:rPr lang="en-GB" sz="1600" i="1" dirty="0">
                <a:solidFill>
                  <a:srgbClr val="2D3748"/>
                </a:solidFill>
                <a:latin typeface="-apple-system"/>
              </a:rPr>
              <a:t>Ellsworth Kelly</a:t>
            </a:r>
            <a:endParaRPr lang="en-GB" sz="1600" dirty="0"/>
          </a:p>
        </p:txBody>
      </p:sp>
      <p:sp>
        <p:nvSpPr>
          <p:cNvPr id="6" name="Rectangle 5">
            <a:extLst>
              <a:ext uri="{FF2B5EF4-FFF2-40B4-BE49-F238E27FC236}">
                <a16:creationId xmlns:a16="http://schemas.microsoft.com/office/drawing/2014/main" id="{1EC29726-41D2-4FD0-B27C-E54C31FBCD88}"/>
              </a:ext>
            </a:extLst>
          </p:cNvPr>
          <p:cNvSpPr/>
          <p:nvPr/>
        </p:nvSpPr>
        <p:spPr>
          <a:xfrm>
            <a:off x="581025" y="7988298"/>
            <a:ext cx="6057900" cy="738664"/>
          </a:xfrm>
          <a:prstGeom prst="rect">
            <a:avLst/>
          </a:prstGeom>
        </p:spPr>
        <p:txBody>
          <a:bodyPr wrap="square">
            <a:spAutoFit/>
          </a:bodyPr>
          <a:lstStyle/>
          <a:p>
            <a:r>
              <a:rPr lang="en-GB" sz="1400" dirty="0">
                <a:solidFill>
                  <a:srgbClr val="2D3748"/>
                </a:solidFill>
                <a:latin typeface="-apple-system"/>
              </a:rPr>
              <a:t>For me, drawing is a way of navigating the imagination, and it remains the fundamental vehicle of my practice. Drawing allows me to be at my most inventive. – </a:t>
            </a:r>
            <a:r>
              <a:rPr lang="en-GB" sz="1400" i="1" dirty="0" err="1">
                <a:solidFill>
                  <a:srgbClr val="2D3748"/>
                </a:solidFill>
                <a:latin typeface="-apple-system"/>
              </a:rPr>
              <a:t>Shanzia</a:t>
            </a:r>
            <a:r>
              <a:rPr lang="en-GB" sz="1400" i="1" dirty="0">
                <a:solidFill>
                  <a:srgbClr val="2D3748"/>
                </a:solidFill>
                <a:latin typeface="-apple-system"/>
              </a:rPr>
              <a:t> Sikander</a:t>
            </a:r>
            <a:endParaRPr lang="en-GB" sz="1400" dirty="0"/>
          </a:p>
        </p:txBody>
      </p:sp>
      <p:sp>
        <p:nvSpPr>
          <p:cNvPr id="7" name="TextBox 6">
            <a:extLst>
              <a:ext uri="{FF2B5EF4-FFF2-40B4-BE49-F238E27FC236}">
                <a16:creationId xmlns:a16="http://schemas.microsoft.com/office/drawing/2014/main" id="{8CFC9A60-6A28-4BB6-B807-55FD2B308686}"/>
              </a:ext>
            </a:extLst>
          </p:cNvPr>
          <p:cNvSpPr txBox="1"/>
          <p:nvPr/>
        </p:nvSpPr>
        <p:spPr>
          <a:xfrm>
            <a:off x="466725" y="1778448"/>
            <a:ext cx="5924550" cy="954107"/>
          </a:xfrm>
          <a:prstGeom prst="rect">
            <a:avLst/>
          </a:prstGeom>
          <a:noFill/>
        </p:spPr>
        <p:txBody>
          <a:bodyPr wrap="square" rtlCol="0">
            <a:spAutoFit/>
          </a:bodyPr>
          <a:lstStyle/>
          <a:p>
            <a:pPr algn="ctr"/>
            <a:r>
              <a:rPr lang="en-GB" sz="1400" dirty="0"/>
              <a:t>Your Summer holiday is 53 days long! Can you get into the habit of drawing regularly (Every day? Every other day? Try to make it part of your routine. Explore working with different materials and use the list of ideas below as starting points. </a:t>
            </a:r>
          </a:p>
        </p:txBody>
      </p:sp>
      <p:graphicFrame>
        <p:nvGraphicFramePr>
          <p:cNvPr id="8" name="Table 7">
            <a:extLst>
              <a:ext uri="{FF2B5EF4-FFF2-40B4-BE49-F238E27FC236}">
                <a16:creationId xmlns:a16="http://schemas.microsoft.com/office/drawing/2014/main" id="{87367DD5-6CCA-47BB-AC49-688459EB8CA8}"/>
              </a:ext>
            </a:extLst>
          </p:cNvPr>
          <p:cNvGraphicFramePr>
            <a:graphicFrameLocks noGrp="1"/>
          </p:cNvGraphicFramePr>
          <p:nvPr>
            <p:extLst>
              <p:ext uri="{D42A27DB-BD31-4B8C-83A1-F6EECF244321}">
                <p14:modId xmlns:p14="http://schemas.microsoft.com/office/powerpoint/2010/main" val="655469924"/>
              </p:ext>
            </p:extLst>
          </p:nvPr>
        </p:nvGraphicFramePr>
        <p:xfrm>
          <a:off x="581025" y="2926178"/>
          <a:ext cx="5810250" cy="3949005"/>
        </p:xfrm>
        <a:graphic>
          <a:graphicData uri="http://schemas.openxmlformats.org/drawingml/2006/table">
            <a:tbl>
              <a:tblPr firstRow="1" bandRow="1">
                <a:tableStyleId>{5C22544A-7EE6-4342-B048-85BDC9FD1C3A}</a:tableStyleId>
              </a:tblPr>
              <a:tblGrid>
                <a:gridCol w="1936750">
                  <a:extLst>
                    <a:ext uri="{9D8B030D-6E8A-4147-A177-3AD203B41FA5}">
                      <a16:colId xmlns:a16="http://schemas.microsoft.com/office/drawing/2014/main" val="2489258353"/>
                    </a:ext>
                  </a:extLst>
                </a:gridCol>
                <a:gridCol w="1677707">
                  <a:extLst>
                    <a:ext uri="{9D8B030D-6E8A-4147-A177-3AD203B41FA5}">
                      <a16:colId xmlns:a16="http://schemas.microsoft.com/office/drawing/2014/main" val="2594868264"/>
                    </a:ext>
                  </a:extLst>
                </a:gridCol>
                <a:gridCol w="2195793">
                  <a:extLst>
                    <a:ext uri="{9D8B030D-6E8A-4147-A177-3AD203B41FA5}">
                      <a16:colId xmlns:a16="http://schemas.microsoft.com/office/drawing/2014/main" val="3885370102"/>
                    </a:ext>
                  </a:extLst>
                </a:gridCol>
              </a:tblGrid>
              <a:tr h="820706">
                <a:tc>
                  <a:txBody>
                    <a:bodyPr/>
                    <a:lstStyle/>
                    <a:p>
                      <a:pPr algn="ctr"/>
                      <a:r>
                        <a:rPr lang="en-GB" sz="1200" b="0" dirty="0">
                          <a:solidFill>
                            <a:schemeClr val="tx1"/>
                          </a:solidFill>
                        </a:rPr>
                        <a:t>Tie</a:t>
                      </a:r>
                      <a:r>
                        <a:rPr lang="en-GB" sz="1200" b="0">
                          <a:solidFill>
                            <a:schemeClr val="tx1"/>
                          </a:solidFill>
                        </a:rPr>
                        <a:t>, wrap or </a:t>
                      </a:r>
                      <a:r>
                        <a:rPr lang="en-GB" sz="1200" b="0" dirty="0">
                          <a:solidFill>
                            <a:schemeClr val="tx1"/>
                          </a:solidFill>
                        </a:rPr>
                        <a:t>connect objects together </a:t>
                      </a:r>
                      <a:r>
                        <a:rPr lang="en-GB" sz="1200" b="0">
                          <a:solidFill>
                            <a:schemeClr val="tx1"/>
                          </a:solidFill>
                        </a:rPr>
                        <a:t>and draw them</a:t>
                      </a: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Draw yourself or someone else at the same time each week</a:t>
                      </a:r>
                    </a:p>
                    <a:p>
                      <a:pPr algn="ct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Make a mark-making tool and make marks</a:t>
                      </a:r>
                    </a:p>
                    <a:p>
                      <a:pPr algn="ct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051018"/>
                  </a:ext>
                </a:extLst>
              </a:tr>
              <a:tr h="129724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Draw the insignificant. Something that gets ignored or walked by every day</a:t>
                      </a:r>
                    </a:p>
                    <a:p>
                      <a:pPr algn="ct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rPr>
                        <a:t>Draw form your favourite film or TV show. Draw whilst the film is playing or pause the programme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rPr>
                        <a:t>Draw something repeatedly. Cover a page with multiple drawings, exploring your subject matter in different media and from different angles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3057129"/>
                  </a:ext>
                </a:extLst>
              </a:tr>
              <a:tr h="72471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t>Draw a shadow. Find or make and interesting shadow and record it</a:t>
                      </a:r>
                    </a:p>
                    <a:p>
                      <a:pPr algn="ct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rPr>
                        <a:t>Go for a walk and stop to draw at least 5 times on the 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rPr>
                        <a:t>Select 6 words at random (from a newspaper or magazine and draw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1968440"/>
                  </a:ext>
                </a:extLst>
              </a:tr>
              <a:tr h="724711">
                <a:tc>
                  <a:txBody>
                    <a:bodyPr/>
                    <a:lstStyle/>
                    <a:p>
                      <a:pPr algn="ctr"/>
                      <a:r>
                        <a:rPr lang="en-GB" sz="1200" b="0" dirty="0">
                          <a:solidFill>
                            <a:schemeClr val="tx1"/>
                          </a:solidFill>
                        </a:rPr>
                        <a:t>Draw a dream. Leave a pencil and paper by the bed and draw as soon as you wake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rPr>
                        <a:t>Make something 3D and draw it. Balance objects, construct something or simply fold paper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rPr>
                        <a:t>Draw a poem. Find a poem and illustrate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7155204"/>
                  </a:ext>
                </a:extLst>
              </a:tr>
            </a:tbl>
          </a:graphicData>
        </a:graphic>
      </p:graphicFrame>
    </p:spTree>
    <p:extLst>
      <p:ext uri="{BB962C8B-B14F-4D97-AF65-F5344CB8AC3E}">
        <p14:creationId xmlns:p14="http://schemas.microsoft.com/office/powerpoint/2010/main" val="18825556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TotalTime>
  <Words>622</Words>
  <Application>Microsoft Office PowerPoint</Application>
  <PresentationFormat>A4 Paper (210x297 mm)</PresentationFormat>
  <Paragraphs>40</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-apple-system</vt:lpstr>
      <vt:lpstr>arial</vt:lpstr>
      <vt:lpstr>arial</vt:lpstr>
      <vt:lpstr>Calibri</vt:lpstr>
      <vt:lpstr>Calibri Light</vt:lpstr>
      <vt:lpstr>DroidSans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E Hume-Smith</dc:creator>
  <cp:lastModifiedBy>Mr E Hume-Smith</cp:lastModifiedBy>
  <cp:revision>9</cp:revision>
  <dcterms:created xsi:type="dcterms:W3CDTF">2021-06-10T10:46:06Z</dcterms:created>
  <dcterms:modified xsi:type="dcterms:W3CDTF">2021-06-29T15:03:44Z</dcterms:modified>
</cp:coreProperties>
</file>